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9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AC16E2-3530-40AD-B612-04B686E2ABFD}" type="datetimeFigureOut">
              <a:rPr lang="en-IN" smtClean="0"/>
              <a:t>17-06-2022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E6F8C9FB-57A7-456D-926F-B2B555208255}"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30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AC16E2-3530-40AD-B612-04B686E2ABFD}"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F8C9FB-57A7-456D-926F-B2B555208255}"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154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AC16E2-3530-40AD-B612-04B686E2ABFD}"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F8C9FB-57A7-456D-926F-B2B555208255}"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9607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AC16E2-3530-40AD-B612-04B686E2ABFD}"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F8C9FB-57A7-456D-926F-B2B555208255}"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8451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AC16E2-3530-40AD-B612-04B686E2ABFD}"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F8C9FB-57A7-456D-926F-B2B555208255}"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711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C16E2-3530-40AD-B612-04B686E2ABFD}"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F8C9FB-57A7-456D-926F-B2B555208255}"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5583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AC16E2-3530-40AD-B612-04B686E2ABFD}" type="datetimeFigureOut">
              <a:rPr lang="en-IN" smtClean="0"/>
              <a:t>17-06-2022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F8C9FB-57A7-456D-926F-B2B555208255}"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89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AC16E2-3530-40AD-B612-04B686E2ABFD}" type="datetimeFigureOut">
              <a:rPr lang="en-IN" smtClean="0"/>
              <a:t>17-06-2022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F8C9FB-57A7-456D-926F-B2B555208255}"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8025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AC16E2-3530-40AD-B612-04B686E2ABFD}" type="datetimeFigureOut">
              <a:rPr lang="en-IN" smtClean="0"/>
              <a:t>17-06-2022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F8C9FB-57A7-456D-926F-B2B555208255}" type="slidenum">
              <a:rPr lang="en-IN" smtClean="0"/>
              <a:t>‹#›</a:t>
            </a:fld>
            <a:endParaRPr lang="en-IN"/>
          </a:p>
        </p:txBody>
      </p:sp>
    </p:spTree>
    <p:extLst>
      <p:ext uri="{BB962C8B-B14F-4D97-AF65-F5344CB8AC3E}">
        <p14:creationId xmlns:p14="http://schemas.microsoft.com/office/powerpoint/2010/main" val="2481752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AC16E2-3530-40AD-B612-04B686E2ABFD}"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F8C9FB-57A7-456D-926F-B2B555208255}"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3382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9AC16E2-3530-40AD-B612-04B686E2ABFD}" type="datetimeFigureOut">
              <a:rPr lang="en-IN" smtClean="0"/>
              <a:t>17-06-2022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E6F8C9FB-57A7-456D-926F-B2B555208255}"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8123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9AC16E2-3530-40AD-B612-04B686E2ABFD}" type="datetimeFigureOut">
              <a:rPr lang="en-IN" smtClean="0"/>
              <a:t>17-06-2022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6F8C9FB-57A7-456D-926F-B2B555208255}"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20905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ablebits.com/office-addins-blog/linear-regression-analysis-excel/" TargetMode="External"/><Relationship Id="rId2" Type="http://schemas.openxmlformats.org/officeDocument/2006/relationships/hyperlink" Target="https://www.google.co.in/" TargetMode="External"/><Relationship Id="rId1" Type="http://schemas.openxmlformats.org/officeDocument/2006/relationships/slideLayout" Target="../slideLayouts/slideLayout7.xml"/><Relationship Id="rId6" Type="http://schemas.openxmlformats.org/officeDocument/2006/relationships/hyperlink" Target="https://medium.com/@maithilijoshi6/a-comparison-between-linear-and-logistic-regression-8aea40867e2d" TargetMode="External"/><Relationship Id="rId5" Type="http://schemas.openxmlformats.org/officeDocument/2006/relationships/hyperlink" Target="https://sybyl.com/wp-content/uploads/2019/11/Tableau-Logo-for-website.jpg" TargetMode="External"/><Relationship Id="rId4" Type="http://schemas.openxmlformats.org/officeDocument/2006/relationships/hyperlink" Target="https://encryptedtbn0.gstatic.com/images?q=tbn:ANd9GcRavpMM7lvi8KVED8MYbTiiYdioYpiUzSvTRw&amp;usqp=CAU"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2213-6217-4D4F-9DBD-3164B4892993}"/>
              </a:ext>
            </a:extLst>
          </p:cNvPr>
          <p:cNvSpPr>
            <a:spLocks noGrp="1"/>
          </p:cNvSpPr>
          <p:nvPr>
            <p:ph type="ctrTitle"/>
          </p:nvPr>
        </p:nvSpPr>
        <p:spPr/>
        <p:txBody>
          <a:bodyPr>
            <a:normAutofit/>
          </a:bodyPr>
          <a:lstStyle/>
          <a:p>
            <a:r>
              <a:rPr lang="en-IN" sz="8000" dirty="0">
                <a:effectLst>
                  <a:outerShdw blurRad="38100" dist="38100" dir="2700000" algn="tl">
                    <a:srgbClr val="000000">
                      <a:alpha val="43137"/>
                    </a:srgbClr>
                  </a:outerShdw>
                </a:effectLst>
              </a:rPr>
              <a:t>DATA ANALYTICS</a:t>
            </a:r>
            <a:br>
              <a:rPr lang="en-IN" sz="8000" dirty="0">
                <a:effectLst>
                  <a:outerShdw blurRad="38100" dist="38100" dir="2700000" algn="tl">
                    <a:srgbClr val="000000">
                      <a:alpha val="43137"/>
                    </a:srgbClr>
                  </a:outerShdw>
                </a:effectLst>
              </a:rPr>
            </a:br>
            <a:r>
              <a:rPr lang="en-IN" sz="4000" dirty="0">
                <a:effectLst>
                  <a:outerShdw blurRad="38100" dist="38100" dir="2700000" algn="tl">
                    <a:srgbClr val="000000">
                      <a:alpha val="43137"/>
                    </a:srgbClr>
                  </a:outerShdw>
                </a:effectLst>
              </a:rPr>
              <a:t>TEAM INFERNO DA-14</a:t>
            </a:r>
          </a:p>
        </p:txBody>
      </p:sp>
      <p:pic>
        <p:nvPicPr>
          <p:cNvPr id="3074" name="Picture 2" descr="Performance analytics and why it matters for every">
            <a:extLst>
              <a:ext uri="{FF2B5EF4-FFF2-40B4-BE49-F238E27FC236}">
                <a16:creationId xmlns:a16="http://schemas.microsoft.com/office/drawing/2014/main" id="{00A693E0-426F-46C3-A109-DDF1B4A05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099" y="3635189"/>
            <a:ext cx="3397624" cy="2216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Why Data Analytics is Gaining HYPE in the 21st Century | by Rinu Gour |  Towards Data Science">
            <a:extLst>
              <a:ext uri="{FF2B5EF4-FFF2-40B4-BE49-F238E27FC236}">
                <a16:creationId xmlns:a16="http://schemas.microsoft.com/office/drawing/2014/main" id="{AA9284C6-E93D-437E-9206-9EAFE3293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779" y="3705953"/>
            <a:ext cx="4350574" cy="20748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74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2A5144-F22D-4A61-94C3-3B4EA163B19B}"/>
              </a:ext>
            </a:extLst>
          </p:cNvPr>
          <p:cNvSpPr txBox="1"/>
          <p:nvPr/>
        </p:nvSpPr>
        <p:spPr>
          <a:xfrm>
            <a:off x="920002" y="171003"/>
            <a:ext cx="11110633" cy="1665584"/>
          </a:xfrm>
          <a:prstGeom prst="rect">
            <a:avLst/>
          </a:prstGeom>
          <a:noFill/>
        </p:spPr>
        <p:txBody>
          <a:bodyPr wrap="square">
            <a:spAutoFit/>
          </a:bodyPr>
          <a:lstStyle/>
          <a:p>
            <a:pPr algn="ctr">
              <a:lnSpc>
                <a:spcPct val="115000"/>
              </a:lnSpc>
              <a:spcAft>
                <a:spcPts val="1000"/>
              </a:spcAft>
            </a:pPr>
            <a:r>
              <a:rPr lang="en-US" sz="1800" dirty="0">
                <a:solidFill>
                  <a:srgbClr val="262626"/>
                </a:solidFill>
                <a:effectLst/>
                <a:latin typeface="Abadi" panose="020B0604020104020204" pitchFamily="34" charset="0"/>
                <a:ea typeface="Calibri" panose="020F0502020204030204" pitchFamily="34" charset="0"/>
                <a:cs typeface="SimSun" panose="02010600030101010101" pitchFamily="2" charset="-122"/>
              </a:rPr>
              <a:t>Downloads data field is considered to be our dependent nominal variable where we perform our multinomial logistic regression considering other nominal and scalar attributes and finding the correlation between them to give insights and reasons on what factors are influencing better downloads for the customers to perform. But the Downloads data field is a string data type, in order to make it a nominal </a:t>
            </a:r>
            <a:r>
              <a:rPr lang="en-US" sz="1800" dirty="0" err="1">
                <a:solidFill>
                  <a:srgbClr val="262626"/>
                </a:solidFill>
                <a:effectLst/>
                <a:latin typeface="Abadi" panose="020B0604020104020204" pitchFamily="34" charset="0"/>
                <a:ea typeface="Calibri" panose="020F0502020204030204" pitchFamily="34" charset="0"/>
                <a:cs typeface="SimSun" panose="02010600030101010101" pitchFamily="2" charset="-122"/>
              </a:rPr>
              <a:t>datafield</a:t>
            </a:r>
            <a:r>
              <a:rPr lang="en-US" sz="1800" dirty="0">
                <a:solidFill>
                  <a:srgbClr val="262626"/>
                </a:solidFill>
                <a:effectLst/>
                <a:latin typeface="Abadi" panose="020B0604020104020204" pitchFamily="34" charset="0"/>
                <a:ea typeface="Calibri" panose="020F0502020204030204" pitchFamily="34" charset="0"/>
                <a:cs typeface="SimSun" panose="02010600030101010101" pitchFamily="2" charset="-122"/>
              </a:rPr>
              <a:t>, we perform Recode into Same Variables: Old and New Values, which gives each range a ranking in an ascending order.</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50711DBC-ECD4-4816-A0FB-8E0210BAF1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1844" y="1835882"/>
            <a:ext cx="7378625" cy="4148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80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76E88C-74A4-4324-B5B0-4B410D90B621}"/>
              </a:ext>
            </a:extLst>
          </p:cNvPr>
          <p:cNvSpPr txBox="1"/>
          <p:nvPr/>
        </p:nvSpPr>
        <p:spPr>
          <a:xfrm>
            <a:off x="1246093" y="367554"/>
            <a:ext cx="9323295" cy="915764"/>
          </a:xfrm>
          <a:prstGeom prst="rect">
            <a:avLst/>
          </a:prstGeom>
          <a:noFill/>
        </p:spPr>
        <p:txBody>
          <a:bodyPr wrap="square">
            <a:spAutoFit/>
          </a:bodyPr>
          <a:lstStyle/>
          <a:p>
            <a:pPr>
              <a:lnSpc>
                <a:spcPct val="115000"/>
              </a:lnSpc>
              <a:spcAft>
                <a:spcPts val="1000"/>
              </a:spcAft>
            </a:pPr>
            <a:r>
              <a:rPr lang="en-US" sz="2400" b="1" dirty="0" err="1">
                <a:solidFill>
                  <a:srgbClr val="262626"/>
                </a:solidFill>
                <a:effectLst/>
                <a:latin typeface="Abadi" panose="020B0604020104020204" pitchFamily="34" charset="0"/>
                <a:ea typeface="Calibri" panose="020F0502020204030204" pitchFamily="34" charset="0"/>
                <a:cs typeface="SimSun" panose="02010600030101010101" pitchFamily="2" charset="-122"/>
              </a:rPr>
              <a:t>Android_Supported</a:t>
            </a:r>
            <a:r>
              <a:rPr lang="en-US" sz="2400" b="1" dirty="0">
                <a:solidFill>
                  <a:srgbClr val="262626"/>
                </a:solidFill>
                <a:effectLst/>
                <a:latin typeface="Abadi" panose="020B0604020104020204" pitchFamily="34" charset="0"/>
                <a:ea typeface="Calibri" panose="020F0502020204030204" pitchFamily="34" charset="0"/>
                <a:cs typeface="SimSun" panose="02010600030101010101" pitchFamily="2" charset="-122"/>
              </a:rPr>
              <a:t> is transformed into a nominal data field by Automatic Recode function</a:t>
            </a:r>
            <a:endParaRPr lang="en-IN" sz="20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5C6628A5-17A1-4E50-97F2-2147D233C5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2371" y="1283318"/>
            <a:ext cx="8337063" cy="4687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0234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50E93F-B0B8-4D87-AEF8-8811D1CDD5CC}"/>
              </a:ext>
            </a:extLst>
          </p:cNvPr>
          <p:cNvSpPr txBox="1"/>
          <p:nvPr/>
        </p:nvSpPr>
        <p:spPr>
          <a:xfrm>
            <a:off x="1129551" y="206187"/>
            <a:ext cx="9789459" cy="424603"/>
          </a:xfrm>
          <a:prstGeom prst="rect">
            <a:avLst/>
          </a:prstGeom>
          <a:noFill/>
        </p:spPr>
        <p:txBody>
          <a:bodyPr wrap="square">
            <a:spAutoFit/>
          </a:bodyPr>
          <a:lstStyle/>
          <a:p>
            <a:pPr>
              <a:lnSpc>
                <a:spcPct val="115000"/>
              </a:lnSpc>
              <a:spcAft>
                <a:spcPts val="1000"/>
              </a:spcAft>
            </a:pPr>
            <a:r>
              <a:rPr lang="en-US" sz="2000" b="1" dirty="0" err="1">
                <a:solidFill>
                  <a:srgbClr val="262626"/>
                </a:solidFill>
                <a:effectLst/>
                <a:latin typeface="Abadi" panose="020B0604020104020204" pitchFamily="34" charset="0"/>
                <a:ea typeface="Calibri" panose="020F0502020204030204" pitchFamily="34" charset="0"/>
                <a:cs typeface="SimSun" panose="02010600030101010101" pitchFamily="2" charset="-122"/>
              </a:rPr>
              <a:t>App_Version</a:t>
            </a:r>
            <a:r>
              <a:rPr lang="en-US" sz="2000" b="1" dirty="0">
                <a:solidFill>
                  <a:srgbClr val="262626"/>
                </a:solidFill>
                <a:effectLst/>
                <a:latin typeface="Abadi" panose="020B0604020104020204" pitchFamily="34" charset="0"/>
                <a:ea typeface="Calibri" panose="020F0502020204030204" pitchFamily="34" charset="0"/>
                <a:cs typeface="SimSun" panose="02010600030101010101" pitchFamily="2" charset="-122"/>
              </a:rPr>
              <a:t> is transformed into a nominal data field by Automatic Recode function</a:t>
            </a:r>
            <a:endParaRPr lang="en-IN"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D61072C3-60CD-4B36-9D0E-04F996E29F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0895" y="779901"/>
            <a:ext cx="8801182" cy="49485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463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31AB62-6A1C-4628-9CB1-C5DD7BB835A0}"/>
              </a:ext>
            </a:extLst>
          </p:cNvPr>
          <p:cNvSpPr txBox="1"/>
          <p:nvPr/>
        </p:nvSpPr>
        <p:spPr>
          <a:xfrm>
            <a:off x="573741" y="322729"/>
            <a:ext cx="9509311" cy="424603"/>
          </a:xfrm>
          <a:prstGeom prst="rect">
            <a:avLst/>
          </a:prstGeom>
          <a:noFill/>
        </p:spPr>
        <p:txBody>
          <a:bodyPr wrap="square">
            <a:spAutoFit/>
          </a:bodyPr>
          <a:lstStyle/>
          <a:p>
            <a:pPr>
              <a:lnSpc>
                <a:spcPct val="115000"/>
              </a:lnSpc>
              <a:spcAft>
                <a:spcPts val="1000"/>
              </a:spcAft>
            </a:pPr>
            <a:r>
              <a:rPr lang="en-US" sz="2000" b="1" dirty="0">
                <a:solidFill>
                  <a:srgbClr val="262626"/>
                </a:solidFill>
                <a:effectLst/>
                <a:latin typeface="Abadi" panose="020B0604020104020204" pitchFamily="34" charset="0"/>
                <a:ea typeface="Calibri" panose="020F0502020204030204" pitchFamily="34" charset="0"/>
                <a:cs typeface="SimSun" panose="02010600030101010101" pitchFamily="2" charset="-122"/>
              </a:rPr>
              <a:t>Content Rating is transformed into a nominal data field by Automatic Recode function</a:t>
            </a:r>
            <a:endParaRPr lang="en-IN"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E04537CD-CDAD-4054-AEB8-7724E1D41B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765" y="823350"/>
            <a:ext cx="9332259" cy="52468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9342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938C5A-D659-4C70-8E39-2492C87FE091}"/>
              </a:ext>
            </a:extLst>
          </p:cNvPr>
          <p:cNvSpPr txBox="1"/>
          <p:nvPr/>
        </p:nvSpPr>
        <p:spPr>
          <a:xfrm>
            <a:off x="1721223" y="242047"/>
            <a:ext cx="8989358" cy="461665"/>
          </a:xfrm>
          <a:prstGeom prst="rect">
            <a:avLst/>
          </a:prstGeom>
          <a:noFill/>
        </p:spPr>
        <p:txBody>
          <a:bodyPr wrap="square">
            <a:spAutoFit/>
          </a:bodyPr>
          <a:lstStyle/>
          <a:p>
            <a:r>
              <a:rPr lang="en-US" sz="2400" b="1" dirty="0">
                <a:solidFill>
                  <a:srgbClr val="262626"/>
                </a:solidFill>
                <a:effectLst/>
                <a:latin typeface="Abadi" panose="020B0604020104020204" pitchFamily="34" charset="0"/>
                <a:ea typeface="Calibri" panose="020F0502020204030204" pitchFamily="34" charset="0"/>
              </a:rPr>
              <a:t>Updated Nominal Data Fields for Multinomial Logistic Regression</a:t>
            </a:r>
            <a:endParaRPr lang="en-IN" sz="2400" dirty="0">
              <a:latin typeface="Abadi" panose="020B0604020104020204" pitchFamily="34" charset="0"/>
            </a:endParaRPr>
          </a:p>
        </p:txBody>
      </p:sp>
      <p:pic>
        <p:nvPicPr>
          <p:cNvPr id="4" name="Picture 3">
            <a:extLst>
              <a:ext uri="{FF2B5EF4-FFF2-40B4-BE49-F238E27FC236}">
                <a16:creationId xmlns:a16="http://schemas.microsoft.com/office/drawing/2014/main" id="{4A9413AA-948D-4D16-B2C2-6B422E94F0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119" y="1503101"/>
            <a:ext cx="5935980" cy="333756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2B543EF-556B-46D2-956B-AD220611D42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497386"/>
            <a:ext cx="5943600" cy="3343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187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B9864-68B8-405C-B430-E5F7F4ECE4C2}"/>
              </a:ext>
            </a:extLst>
          </p:cNvPr>
          <p:cNvSpPr txBox="1"/>
          <p:nvPr/>
        </p:nvSpPr>
        <p:spPr>
          <a:xfrm>
            <a:off x="-62753" y="215153"/>
            <a:ext cx="12254753" cy="1028487"/>
          </a:xfrm>
          <a:prstGeom prst="rect">
            <a:avLst/>
          </a:prstGeom>
          <a:noFill/>
        </p:spPr>
        <p:txBody>
          <a:bodyPr wrap="square">
            <a:spAutoFit/>
          </a:bodyPr>
          <a:lstStyle/>
          <a:p>
            <a:pPr algn="ctr">
              <a:lnSpc>
                <a:spcPct val="115000"/>
              </a:lnSpc>
              <a:spcAft>
                <a:spcPts val="1000"/>
              </a:spcAft>
            </a:pPr>
            <a:r>
              <a:rPr lang="en-US" sz="1800" dirty="0">
                <a:solidFill>
                  <a:srgbClr val="262626"/>
                </a:solidFill>
                <a:effectLst/>
                <a:latin typeface="Abadi" panose="020B0604020104020204" pitchFamily="34" charset="0"/>
                <a:ea typeface="Calibri" panose="020F0502020204030204" pitchFamily="34" charset="0"/>
                <a:cs typeface="SimSun" panose="02010600030101010101" pitchFamily="2" charset="-122"/>
              </a:rPr>
              <a:t>Since we have all the clean and required data to perform multinomial logistic regression, we take our dependent variable as Downloads, and consider all the nominal categorized data fields as factors, and the scalar variables are to be considered under Covariates, we run the following multinomial regression to infer insights and identify correlation.</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AC7A4A38-C3E4-432B-8C66-285DC28E89BB}"/>
              </a:ext>
            </a:extLst>
          </p:cNvPr>
          <p:cNvPicPr>
            <a:picLocks noChangeAspect="1"/>
          </p:cNvPicPr>
          <p:nvPr/>
        </p:nvPicPr>
        <p:blipFill>
          <a:blip r:embed="rId2"/>
          <a:stretch>
            <a:fillRect/>
          </a:stretch>
        </p:blipFill>
        <p:spPr>
          <a:xfrm>
            <a:off x="1938618" y="1243640"/>
            <a:ext cx="8314764" cy="4677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85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AB2DB3-050D-415C-A579-BD37FF0DAE93}"/>
              </a:ext>
            </a:extLst>
          </p:cNvPr>
          <p:cNvGraphicFramePr>
            <a:graphicFrameLocks noGrp="1"/>
          </p:cNvGraphicFramePr>
          <p:nvPr>
            <p:extLst>
              <p:ext uri="{D42A27DB-BD31-4B8C-83A1-F6EECF244321}">
                <p14:modId xmlns:p14="http://schemas.microsoft.com/office/powerpoint/2010/main" val="462978262"/>
              </p:ext>
            </p:extLst>
          </p:nvPr>
        </p:nvGraphicFramePr>
        <p:xfrm>
          <a:off x="530196" y="3316071"/>
          <a:ext cx="3299459" cy="2438400"/>
        </p:xfrm>
        <a:graphic>
          <a:graphicData uri="http://schemas.openxmlformats.org/drawingml/2006/table">
            <a:tbl>
              <a:tblPr>
                <a:tableStyleId>{5C22544A-7EE6-4342-B048-85BDC9FD1C3A}</a:tableStyleId>
              </a:tblPr>
              <a:tblGrid>
                <a:gridCol w="917136">
                  <a:extLst>
                    <a:ext uri="{9D8B030D-6E8A-4147-A177-3AD203B41FA5}">
                      <a16:colId xmlns:a16="http://schemas.microsoft.com/office/drawing/2014/main" val="3099557219"/>
                    </a:ext>
                  </a:extLst>
                </a:gridCol>
                <a:gridCol w="822914">
                  <a:extLst>
                    <a:ext uri="{9D8B030D-6E8A-4147-A177-3AD203B41FA5}">
                      <a16:colId xmlns:a16="http://schemas.microsoft.com/office/drawing/2014/main" val="4197756422"/>
                    </a:ext>
                  </a:extLst>
                </a:gridCol>
                <a:gridCol w="703045">
                  <a:extLst>
                    <a:ext uri="{9D8B030D-6E8A-4147-A177-3AD203B41FA5}">
                      <a16:colId xmlns:a16="http://schemas.microsoft.com/office/drawing/2014/main" val="277607211"/>
                    </a:ext>
                  </a:extLst>
                </a:gridCol>
                <a:gridCol w="428182">
                  <a:extLst>
                    <a:ext uri="{9D8B030D-6E8A-4147-A177-3AD203B41FA5}">
                      <a16:colId xmlns:a16="http://schemas.microsoft.com/office/drawing/2014/main" val="3986068449"/>
                    </a:ext>
                  </a:extLst>
                </a:gridCol>
                <a:gridCol w="428182">
                  <a:extLst>
                    <a:ext uri="{9D8B030D-6E8A-4147-A177-3AD203B41FA5}">
                      <a16:colId xmlns:a16="http://schemas.microsoft.com/office/drawing/2014/main" val="3878227239"/>
                    </a:ext>
                  </a:extLst>
                </a:gridCol>
              </a:tblGrid>
              <a:tr h="0">
                <a:tc gridSpan="5">
                  <a:txBody>
                    <a:bodyPr/>
                    <a:lstStyle/>
                    <a:p>
                      <a:pPr marL="38100" marR="38100" algn="ctr">
                        <a:lnSpc>
                          <a:spcPts val="1600"/>
                        </a:lnSpc>
                        <a:spcAft>
                          <a:spcPts val="1000"/>
                        </a:spcAft>
                      </a:pPr>
                      <a:r>
                        <a:rPr lang="en-US" sz="1400">
                          <a:effectLst/>
                        </a:rPr>
                        <a:t>Likelihood Ratio Tests</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41048097"/>
                  </a:ext>
                </a:extLst>
              </a:tr>
              <a:tr h="0">
                <a:tc rowSpan="2">
                  <a:txBody>
                    <a:bodyPr/>
                    <a:lstStyle/>
                    <a:p>
                      <a:pPr marL="38100" marR="38100">
                        <a:lnSpc>
                          <a:spcPts val="1600"/>
                        </a:lnSpc>
                        <a:spcAft>
                          <a:spcPts val="1000"/>
                        </a:spcAft>
                      </a:pPr>
                      <a:r>
                        <a:rPr lang="en-US" sz="1400">
                          <a:effectLst/>
                        </a:rPr>
                        <a:t>Effect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Model Fitting Criteria</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gridSpan="3">
                  <a:txBody>
                    <a:bodyPr/>
                    <a:lstStyle/>
                    <a:p>
                      <a:pPr marL="38100" marR="38100" algn="ctr">
                        <a:lnSpc>
                          <a:spcPts val="1600"/>
                        </a:lnSpc>
                        <a:spcAft>
                          <a:spcPts val="1000"/>
                        </a:spcAft>
                      </a:pPr>
                      <a:r>
                        <a:rPr lang="en-US" sz="1400">
                          <a:effectLst/>
                        </a:rPr>
                        <a:t>Likelihood Ratio Tests</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90369378"/>
                  </a:ext>
                </a:extLst>
              </a:tr>
              <a:tr h="0">
                <a:tc vMerge="1">
                  <a:txBody>
                    <a:bodyPr/>
                    <a:lstStyle/>
                    <a:p>
                      <a:endParaRPr lang="en-IN"/>
                    </a:p>
                  </a:txBody>
                  <a:tcPr/>
                </a:tc>
                <a:tc>
                  <a:txBody>
                    <a:bodyPr/>
                    <a:lstStyle/>
                    <a:p>
                      <a:pPr marL="38100" marR="38100" algn="ctr">
                        <a:lnSpc>
                          <a:spcPts val="1600"/>
                        </a:lnSpc>
                        <a:spcAft>
                          <a:spcPts val="1000"/>
                        </a:spcAft>
                      </a:pPr>
                      <a:r>
                        <a:rPr lang="en-US" sz="1400">
                          <a:effectLst/>
                        </a:rPr>
                        <a:t>-2 Log Likelihood of Reduced Model</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Chi-Square</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df</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Sig.</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extLst>
                  <a:ext uri="{0D108BD9-81ED-4DB2-BD59-A6C34878D82A}">
                    <a16:rowId xmlns:a16="http://schemas.microsoft.com/office/drawing/2014/main" val="3243295829"/>
                  </a:ext>
                </a:extLst>
              </a:tr>
              <a:tr h="0">
                <a:tc>
                  <a:txBody>
                    <a:bodyPr/>
                    <a:lstStyle/>
                    <a:p>
                      <a:pPr marL="38100" marR="38100">
                        <a:lnSpc>
                          <a:spcPts val="1600"/>
                        </a:lnSpc>
                        <a:spcAft>
                          <a:spcPts val="1000"/>
                        </a:spcAft>
                      </a:pPr>
                      <a:r>
                        <a:rPr lang="en-US" sz="1400">
                          <a:effectLst/>
                        </a:rPr>
                        <a:t>Intercept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4945.780</a:t>
                      </a:r>
                      <a:r>
                        <a:rPr lang="en-US" sz="1400" baseline="30000">
                          <a:effectLst/>
                        </a:rPr>
                        <a:t>a</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.000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3234410677"/>
                  </a:ext>
                </a:extLst>
              </a:tr>
              <a:tr h="0">
                <a:tc>
                  <a:txBody>
                    <a:bodyPr/>
                    <a:lstStyle/>
                    <a:p>
                      <a:pPr marL="38100" marR="38100">
                        <a:lnSpc>
                          <a:spcPts val="1600"/>
                        </a:lnSpc>
                        <a:spcAft>
                          <a:spcPts val="1000"/>
                        </a:spcAft>
                      </a:pPr>
                      <a:r>
                        <a:rPr lang="en-US" sz="1400">
                          <a:effectLst/>
                        </a:rPr>
                        <a:t>Updated Genres</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7273.633</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2327.853</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2242</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dirty="0">
                          <a:effectLst/>
                        </a:rPr>
                        <a:t>.101</a:t>
                      </a:r>
                      <a:endParaRPr lang="en-IN" sz="1100" dirty="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2367100364"/>
                  </a:ext>
                </a:extLst>
              </a:tr>
            </a:tbl>
          </a:graphicData>
        </a:graphic>
      </p:graphicFrame>
      <p:graphicFrame>
        <p:nvGraphicFramePr>
          <p:cNvPr id="3" name="Table 2">
            <a:extLst>
              <a:ext uri="{FF2B5EF4-FFF2-40B4-BE49-F238E27FC236}">
                <a16:creationId xmlns:a16="http://schemas.microsoft.com/office/drawing/2014/main" id="{1B5D3051-0338-48BA-B81F-E00E8CE53BDF}"/>
              </a:ext>
            </a:extLst>
          </p:cNvPr>
          <p:cNvGraphicFramePr>
            <a:graphicFrameLocks noGrp="1"/>
          </p:cNvGraphicFramePr>
          <p:nvPr>
            <p:extLst>
              <p:ext uri="{D42A27DB-BD31-4B8C-83A1-F6EECF244321}">
                <p14:modId xmlns:p14="http://schemas.microsoft.com/office/powerpoint/2010/main" val="4114477446"/>
              </p:ext>
            </p:extLst>
          </p:nvPr>
        </p:nvGraphicFramePr>
        <p:xfrm>
          <a:off x="8663709" y="369671"/>
          <a:ext cx="3179646" cy="2815772"/>
        </p:xfrm>
        <a:graphic>
          <a:graphicData uri="http://schemas.openxmlformats.org/drawingml/2006/table">
            <a:tbl>
              <a:tblPr>
                <a:tableStyleId>{5C22544A-7EE6-4342-B048-85BDC9FD1C3A}</a:tableStyleId>
              </a:tblPr>
              <a:tblGrid>
                <a:gridCol w="930578">
                  <a:extLst>
                    <a:ext uri="{9D8B030D-6E8A-4147-A177-3AD203B41FA5}">
                      <a16:colId xmlns:a16="http://schemas.microsoft.com/office/drawing/2014/main" val="2735011483"/>
                    </a:ext>
                  </a:extLst>
                </a:gridCol>
                <a:gridCol w="776884">
                  <a:extLst>
                    <a:ext uri="{9D8B030D-6E8A-4147-A177-3AD203B41FA5}">
                      <a16:colId xmlns:a16="http://schemas.microsoft.com/office/drawing/2014/main" val="1521775286"/>
                    </a:ext>
                  </a:extLst>
                </a:gridCol>
                <a:gridCol w="663720">
                  <a:extLst>
                    <a:ext uri="{9D8B030D-6E8A-4147-A177-3AD203B41FA5}">
                      <a16:colId xmlns:a16="http://schemas.microsoft.com/office/drawing/2014/main" val="637006779"/>
                    </a:ext>
                  </a:extLst>
                </a:gridCol>
                <a:gridCol w="404232">
                  <a:extLst>
                    <a:ext uri="{9D8B030D-6E8A-4147-A177-3AD203B41FA5}">
                      <a16:colId xmlns:a16="http://schemas.microsoft.com/office/drawing/2014/main" val="1960229002"/>
                    </a:ext>
                  </a:extLst>
                </a:gridCol>
                <a:gridCol w="404232">
                  <a:extLst>
                    <a:ext uri="{9D8B030D-6E8A-4147-A177-3AD203B41FA5}">
                      <a16:colId xmlns:a16="http://schemas.microsoft.com/office/drawing/2014/main" val="264991797"/>
                    </a:ext>
                  </a:extLst>
                </a:gridCol>
              </a:tblGrid>
              <a:tr h="234648">
                <a:tc gridSpan="5">
                  <a:txBody>
                    <a:bodyPr/>
                    <a:lstStyle/>
                    <a:p>
                      <a:pPr marL="38100" marR="38100" algn="ctr">
                        <a:lnSpc>
                          <a:spcPts val="1600"/>
                        </a:lnSpc>
                        <a:spcAft>
                          <a:spcPts val="1000"/>
                        </a:spcAft>
                      </a:pPr>
                      <a:r>
                        <a:rPr lang="en-US" sz="1400">
                          <a:effectLst/>
                        </a:rPr>
                        <a:t>Likelihood Ratio Tests</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44519559"/>
                  </a:ext>
                </a:extLst>
              </a:tr>
              <a:tr h="703943">
                <a:tc rowSpan="2">
                  <a:txBody>
                    <a:bodyPr/>
                    <a:lstStyle/>
                    <a:p>
                      <a:pPr marL="38100" marR="38100">
                        <a:lnSpc>
                          <a:spcPts val="1600"/>
                        </a:lnSpc>
                        <a:spcAft>
                          <a:spcPts val="1000"/>
                        </a:spcAft>
                      </a:pPr>
                      <a:r>
                        <a:rPr lang="en-US" sz="1400">
                          <a:effectLst/>
                        </a:rPr>
                        <a:t>Effect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Model Fitting Criteria</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gridSpan="3">
                  <a:txBody>
                    <a:bodyPr/>
                    <a:lstStyle/>
                    <a:p>
                      <a:pPr marL="38100" marR="38100" algn="ctr">
                        <a:lnSpc>
                          <a:spcPts val="1600"/>
                        </a:lnSpc>
                        <a:spcAft>
                          <a:spcPts val="1000"/>
                        </a:spcAft>
                      </a:pPr>
                      <a:r>
                        <a:rPr lang="en-US" sz="1400">
                          <a:effectLst/>
                        </a:rPr>
                        <a:t>Likelihood Ratio Tests</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5348384"/>
                  </a:ext>
                </a:extLst>
              </a:tr>
              <a:tr h="1173238">
                <a:tc vMerge="1">
                  <a:txBody>
                    <a:bodyPr/>
                    <a:lstStyle/>
                    <a:p>
                      <a:endParaRPr lang="en-IN"/>
                    </a:p>
                  </a:txBody>
                  <a:tcPr/>
                </a:tc>
                <a:tc>
                  <a:txBody>
                    <a:bodyPr/>
                    <a:lstStyle/>
                    <a:p>
                      <a:pPr marL="38100" marR="38100" algn="ctr">
                        <a:lnSpc>
                          <a:spcPts val="1600"/>
                        </a:lnSpc>
                        <a:spcAft>
                          <a:spcPts val="1000"/>
                        </a:spcAft>
                      </a:pPr>
                      <a:r>
                        <a:rPr lang="en-US" sz="1400" dirty="0">
                          <a:effectLst/>
                        </a:rPr>
                        <a:t>-2 Log Likelihood of Reduced Model</a:t>
                      </a:r>
                      <a:endParaRPr lang="en-IN" sz="1100" dirty="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Chi-Square</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df</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Sig.</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extLst>
                  <a:ext uri="{0D108BD9-81ED-4DB2-BD59-A6C34878D82A}">
                    <a16:rowId xmlns:a16="http://schemas.microsoft.com/office/drawing/2014/main" val="1392365812"/>
                  </a:ext>
                </a:extLst>
              </a:tr>
              <a:tr h="234648">
                <a:tc>
                  <a:txBody>
                    <a:bodyPr/>
                    <a:lstStyle/>
                    <a:p>
                      <a:pPr marL="38100" marR="38100">
                        <a:lnSpc>
                          <a:spcPts val="1600"/>
                        </a:lnSpc>
                        <a:spcAft>
                          <a:spcPts val="1000"/>
                        </a:spcAft>
                      </a:pPr>
                      <a:r>
                        <a:rPr lang="en-US" sz="1400">
                          <a:effectLst/>
                        </a:rPr>
                        <a:t>Intercept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210.289</a:t>
                      </a:r>
                      <a:r>
                        <a:rPr lang="en-US" sz="1400" baseline="30000">
                          <a:effectLst/>
                        </a:rPr>
                        <a:t>a</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.000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1769164531"/>
                  </a:ext>
                </a:extLst>
              </a:tr>
              <a:tr h="469295">
                <a:tc>
                  <a:txBody>
                    <a:bodyPr/>
                    <a:lstStyle/>
                    <a:p>
                      <a:pPr marL="38100" marR="38100">
                        <a:lnSpc>
                          <a:spcPts val="1600"/>
                        </a:lnSpc>
                        <a:spcAft>
                          <a:spcPts val="1000"/>
                        </a:spcAft>
                      </a:pPr>
                      <a:r>
                        <a:rPr lang="en-US" sz="1400" dirty="0">
                          <a:effectLst/>
                        </a:rPr>
                        <a:t>Updated Category</a:t>
                      </a:r>
                      <a:endParaRPr lang="en-IN" sz="1100" dirty="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1082.374</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872.086</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19</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dirty="0">
                          <a:effectLst/>
                        </a:rPr>
                        <a:t>.000</a:t>
                      </a:r>
                      <a:endParaRPr lang="en-IN" sz="1100" dirty="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4201322319"/>
                  </a:ext>
                </a:extLst>
              </a:tr>
            </a:tbl>
          </a:graphicData>
        </a:graphic>
      </p:graphicFrame>
      <p:graphicFrame>
        <p:nvGraphicFramePr>
          <p:cNvPr id="4" name="Table 3">
            <a:extLst>
              <a:ext uri="{FF2B5EF4-FFF2-40B4-BE49-F238E27FC236}">
                <a16:creationId xmlns:a16="http://schemas.microsoft.com/office/drawing/2014/main" id="{71F3D5D3-A4BE-4520-B3A9-51681A6B9FA6}"/>
              </a:ext>
            </a:extLst>
          </p:cNvPr>
          <p:cNvGraphicFramePr>
            <a:graphicFrameLocks noGrp="1"/>
          </p:cNvGraphicFramePr>
          <p:nvPr>
            <p:extLst>
              <p:ext uri="{D42A27DB-BD31-4B8C-83A1-F6EECF244321}">
                <p14:modId xmlns:p14="http://schemas.microsoft.com/office/powerpoint/2010/main" val="1818612321"/>
              </p:ext>
            </p:extLst>
          </p:nvPr>
        </p:nvGraphicFramePr>
        <p:xfrm>
          <a:off x="4239491" y="369671"/>
          <a:ext cx="3850091" cy="2815771"/>
        </p:xfrm>
        <a:graphic>
          <a:graphicData uri="http://schemas.openxmlformats.org/drawingml/2006/table">
            <a:tbl>
              <a:tblPr>
                <a:tableStyleId>{5C22544A-7EE6-4342-B048-85BDC9FD1C3A}</a:tableStyleId>
              </a:tblPr>
              <a:tblGrid>
                <a:gridCol w="1241810">
                  <a:extLst>
                    <a:ext uri="{9D8B030D-6E8A-4147-A177-3AD203B41FA5}">
                      <a16:colId xmlns:a16="http://schemas.microsoft.com/office/drawing/2014/main" val="3876210851"/>
                    </a:ext>
                  </a:extLst>
                </a:gridCol>
                <a:gridCol w="789707">
                  <a:extLst>
                    <a:ext uri="{9D8B030D-6E8A-4147-A177-3AD203B41FA5}">
                      <a16:colId xmlns:a16="http://schemas.microsoft.com/office/drawing/2014/main" val="913671629"/>
                    </a:ext>
                  </a:extLst>
                </a:gridCol>
                <a:gridCol w="674675">
                  <a:extLst>
                    <a:ext uri="{9D8B030D-6E8A-4147-A177-3AD203B41FA5}">
                      <a16:colId xmlns:a16="http://schemas.microsoft.com/office/drawing/2014/main" val="588983612"/>
                    </a:ext>
                  </a:extLst>
                </a:gridCol>
                <a:gridCol w="410904">
                  <a:extLst>
                    <a:ext uri="{9D8B030D-6E8A-4147-A177-3AD203B41FA5}">
                      <a16:colId xmlns:a16="http://schemas.microsoft.com/office/drawing/2014/main" val="1610428135"/>
                    </a:ext>
                  </a:extLst>
                </a:gridCol>
                <a:gridCol w="675211">
                  <a:extLst>
                    <a:ext uri="{9D8B030D-6E8A-4147-A177-3AD203B41FA5}">
                      <a16:colId xmlns:a16="http://schemas.microsoft.com/office/drawing/2014/main" val="855501070"/>
                    </a:ext>
                  </a:extLst>
                </a:gridCol>
                <a:gridCol w="57784">
                  <a:extLst>
                    <a:ext uri="{9D8B030D-6E8A-4147-A177-3AD203B41FA5}">
                      <a16:colId xmlns:a16="http://schemas.microsoft.com/office/drawing/2014/main" val="2280826275"/>
                    </a:ext>
                  </a:extLst>
                </a:gridCol>
              </a:tblGrid>
              <a:tr h="188686">
                <a:tc gridSpan="5">
                  <a:txBody>
                    <a:bodyPr/>
                    <a:lstStyle/>
                    <a:p>
                      <a:pPr marL="38100" marR="38100" algn="ctr">
                        <a:lnSpc>
                          <a:spcPts val="1600"/>
                        </a:lnSpc>
                        <a:spcAft>
                          <a:spcPts val="1000"/>
                        </a:spcAft>
                      </a:pPr>
                      <a:r>
                        <a:rPr lang="en-US" sz="1400">
                          <a:effectLst/>
                        </a:rPr>
                        <a:t>Likelihood Ratio Tests</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IN" sz="1100">
                          <a:effectLst/>
                        </a:rPr>
                        <a:t> </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ctr"/>
                </a:tc>
                <a:extLst>
                  <a:ext uri="{0D108BD9-81ED-4DB2-BD59-A6C34878D82A}">
                    <a16:rowId xmlns:a16="http://schemas.microsoft.com/office/drawing/2014/main" val="1485443366"/>
                  </a:ext>
                </a:extLst>
              </a:tr>
              <a:tr h="566057">
                <a:tc rowSpan="2">
                  <a:txBody>
                    <a:bodyPr/>
                    <a:lstStyle/>
                    <a:p>
                      <a:pPr marL="38100" marR="38100">
                        <a:lnSpc>
                          <a:spcPts val="1600"/>
                        </a:lnSpc>
                        <a:spcAft>
                          <a:spcPts val="1000"/>
                        </a:spcAft>
                      </a:pPr>
                      <a:r>
                        <a:rPr lang="en-US" sz="1400">
                          <a:effectLst/>
                        </a:rPr>
                        <a:t>Effect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Model Fitting Criteria</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gridSpan="3">
                  <a:txBody>
                    <a:bodyPr/>
                    <a:lstStyle/>
                    <a:p>
                      <a:pPr marL="38100" marR="38100" algn="ctr">
                        <a:lnSpc>
                          <a:spcPts val="1600"/>
                        </a:lnSpc>
                        <a:spcAft>
                          <a:spcPts val="1000"/>
                        </a:spcAft>
                      </a:pPr>
                      <a:r>
                        <a:rPr lang="en-US" sz="1400">
                          <a:effectLst/>
                        </a:rPr>
                        <a:t>Likelihood Ratio Tests</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IN" sz="1100">
                          <a:effectLst/>
                        </a:rPr>
                        <a:t> </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ctr"/>
                </a:tc>
                <a:extLst>
                  <a:ext uri="{0D108BD9-81ED-4DB2-BD59-A6C34878D82A}">
                    <a16:rowId xmlns:a16="http://schemas.microsoft.com/office/drawing/2014/main" val="3359144753"/>
                  </a:ext>
                </a:extLst>
              </a:tr>
              <a:tr h="943429">
                <a:tc vMerge="1">
                  <a:txBody>
                    <a:bodyPr/>
                    <a:lstStyle/>
                    <a:p>
                      <a:endParaRPr lang="en-IN"/>
                    </a:p>
                  </a:txBody>
                  <a:tcPr/>
                </a:tc>
                <a:tc>
                  <a:txBody>
                    <a:bodyPr/>
                    <a:lstStyle/>
                    <a:p>
                      <a:pPr marL="38100" marR="38100" algn="ctr">
                        <a:lnSpc>
                          <a:spcPts val="1600"/>
                        </a:lnSpc>
                        <a:spcAft>
                          <a:spcPts val="1000"/>
                        </a:spcAft>
                      </a:pPr>
                      <a:r>
                        <a:rPr lang="en-US" sz="1400">
                          <a:effectLst/>
                        </a:rPr>
                        <a:t>-2 Log Likelihood of Reduced Model</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Chi-Square</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df</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gridSpan="2">
                  <a:txBody>
                    <a:bodyPr/>
                    <a:lstStyle/>
                    <a:p>
                      <a:pPr marL="38100" marR="38100" algn="ctr">
                        <a:lnSpc>
                          <a:spcPts val="1600"/>
                        </a:lnSpc>
                        <a:spcAft>
                          <a:spcPts val="1000"/>
                        </a:spcAft>
                      </a:pPr>
                      <a:r>
                        <a:rPr lang="en-US" sz="1400">
                          <a:effectLst/>
                        </a:rPr>
                        <a:t>Sig.</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hMerge="1">
                  <a:txBody>
                    <a:bodyPr/>
                    <a:lstStyle/>
                    <a:p>
                      <a:endParaRPr lang="en-IN"/>
                    </a:p>
                  </a:txBody>
                  <a:tcPr/>
                </a:tc>
                <a:extLst>
                  <a:ext uri="{0D108BD9-81ED-4DB2-BD59-A6C34878D82A}">
                    <a16:rowId xmlns:a16="http://schemas.microsoft.com/office/drawing/2014/main" val="1068205309"/>
                  </a:ext>
                </a:extLst>
              </a:tr>
              <a:tr h="377371">
                <a:tc>
                  <a:txBody>
                    <a:bodyPr/>
                    <a:lstStyle/>
                    <a:p>
                      <a:pPr marL="38100" marR="38100">
                        <a:lnSpc>
                          <a:spcPts val="1600"/>
                        </a:lnSpc>
                        <a:spcAft>
                          <a:spcPts val="1000"/>
                        </a:spcAft>
                      </a:pPr>
                      <a:r>
                        <a:rPr lang="en-US" sz="1400">
                          <a:effectLst/>
                        </a:rPr>
                        <a:t>Intercept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3623.170</a:t>
                      </a:r>
                      <a:r>
                        <a:rPr lang="en-US" sz="1400" baseline="30000">
                          <a:effectLst/>
                        </a:rPr>
                        <a:t>a</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.000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a:lnSpc>
                          <a:spcPct val="115000"/>
                        </a:lnSpc>
                        <a:spcAft>
                          <a:spcPts val="1000"/>
                        </a:spcAft>
                      </a:pPr>
                      <a:r>
                        <a:rPr lang="en-IN" sz="1100">
                          <a:effectLst/>
                        </a:rPr>
                        <a:t> </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ctr"/>
                </a:tc>
                <a:extLst>
                  <a:ext uri="{0D108BD9-81ED-4DB2-BD59-A6C34878D82A}">
                    <a16:rowId xmlns:a16="http://schemas.microsoft.com/office/drawing/2014/main" val="3467121377"/>
                  </a:ext>
                </a:extLst>
              </a:tr>
              <a:tr h="566057">
                <a:tc>
                  <a:txBody>
                    <a:bodyPr/>
                    <a:lstStyle/>
                    <a:p>
                      <a:pPr marL="38100" marR="38100">
                        <a:lnSpc>
                          <a:spcPts val="1600"/>
                        </a:lnSpc>
                        <a:spcAft>
                          <a:spcPts val="1000"/>
                        </a:spcAft>
                      </a:pPr>
                      <a:r>
                        <a:rPr lang="en-US" sz="1400">
                          <a:effectLst/>
                        </a:rPr>
                        <a:t>Updated Android Support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3728.846</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105.676</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627</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1.000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a:lnSpc>
                          <a:spcPct val="115000"/>
                        </a:lnSpc>
                        <a:spcAft>
                          <a:spcPts val="1000"/>
                        </a:spcAft>
                      </a:pPr>
                      <a:r>
                        <a:rPr lang="en-IN" sz="1100" dirty="0">
                          <a:effectLst/>
                        </a:rPr>
                        <a:t> </a:t>
                      </a:r>
                      <a:endParaRPr lang="en-IN" sz="1100" dirty="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ctr"/>
                </a:tc>
                <a:extLst>
                  <a:ext uri="{0D108BD9-81ED-4DB2-BD59-A6C34878D82A}">
                    <a16:rowId xmlns:a16="http://schemas.microsoft.com/office/drawing/2014/main" val="2461812463"/>
                  </a:ext>
                </a:extLst>
              </a:tr>
            </a:tbl>
          </a:graphicData>
        </a:graphic>
      </p:graphicFrame>
      <p:graphicFrame>
        <p:nvGraphicFramePr>
          <p:cNvPr id="5" name="Table 4">
            <a:extLst>
              <a:ext uri="{FF2B5EF4-FFF2-40B4-BE49-F238E27FC236}">
                <a16:creationId xmlns:a16="http://schemas.microsoft.com/office/drawing/2014/main" id="{07172420-0B39-46DA-8390-93F45367A87E}"/>
              </a:ext>
            </a:extLst>
          </p:cNvPr>
          <p:cNvGraphicFramePr>
            <a:graphicFrameLocks noGrp="1"/>
          </p:cNvGraphicFramePr>
          <p:nvPr>
            <p:extLst>
              <p:ext uri="{D42A27DB-BD31-4B8C-83A1-F6EECF244321}">
                <p14:modId xmlns:p14="http://schemas.microsoft.com/office/powerpoint/2010/main" val="4138674630"/>
              </p:ext>
            </p:extLst>
          </p:nvPr>
        </p:nvGraphicFramePr>
        <p:xfrm>
          <a:off x="530196" y="369671"/>
          <a:ext cx="3299460" cy="2641600"/>
        </p:xfrm>
        <a:graphic>
          <a:graphicData uri="http://schemas.openxmlformats.org/drawingml/2006/table">
            <a:tbl>
              <a:tblPr>
                <a:tableStyleId>{5C22544A-7EE6-4342-B048-85BDC9FD1C3A}</a:tableStyleId>
              </a:tblPr>
              <a:tblGrid>
                <a:gridCol w="1037085">
                  <a:extLst>
                    <a:ext uri="{9D8B030D-6E8A-4147-A177-3AD203B41FA5}">
                      <a16:colId xmlns:a16="http://schemas.microsoft.com/office/drawing/2014/main" val="2208049445"/>
                    </a:ext>
                  </a:extLst>
                </a:gridCol>
                <a:gridCol w="967361">
                  <a:extLst>
                    <a:ext uri="{9D8B030D-6E8A-4147-A177-3AD203B41FA5}">
                      <a16:colId xmlns:a16="http://schemas.microsoft.com/office/drawing/2014/main" val="3855967768"/>
                    </a:ext>
                  </a:extLst>
                </a:gridCol>
                <a:gridCol w="483680">
                  <a:extLst>
                    <a:ext uri="{9D8B030D-6E8A-4147-A177-3AD203B41FA5}">
                      <a16:colId xmlns:a16="http://schemas.microsoft.com/office/drawing/2014/main" val="3305450559"/>
                    </a:ext>
                  </a:extLst>
                </a:gridCol>
                <a:gridCol w="405667">
                  <a:extLst>
                    <a:ext uri="{9D8B030D-6E8A-4147-A177-3AD203B41FA5}">
                      <a16:colId xmlns:a16="http://schemas.microsoft.com/office/drawing/2014/main" val="2066145403"/>
                    </a:ext>
                  </a:extLst>
                </a:gridCol>
                <a:gridCol w="405667">
                  <a:extLst>
                    <a:ext uri="{9D8B030D-6E8A-4147-A177-3AD203B41FA5}">
                      <a16:colId xmlns:a16="http://schemas.microsoft.com/office/drawing/2014/main" val="1782131972"/>
                    </a:ext>
                  </a:extLst>
                </a:gridCol>
              </a:tblGrid>
              <a:tr h="0">
                <a:tc gridSpan="5">
                  <a:txBody>
                    <a:bodyPr/>
                    <a:lstStyle/>
                    <a:p>
                      <a:pPr marL="38100" marR="38100" algn="ctr">
                        <a:lnSpc>
                          <a:spcPts val="1600"/>
                        </a:lnSpc>
                        <a:spcAft>
                          <a:spcPts val="1000"/>
                        </a:spcAft>
                      </a:pPr>
                      <a:r>
                        <a:rPr lang="en-US" sz="1400">
                          <a:effectLst/>
                        </a:rPr>
                        <a:t>Likelihood Ratio Tests</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3014878"/>
                  </a:ext>
                </a:extLst>
              </a:tr>
              <a:tr h="0">
                <a:tc rowSpan="2">
                  <a:txBody>
                    <a:bodyPr/>
                    <a:lstStyle/>
                    <a:p>
                      <a:pPr marL="38100" marR="38100">
                        <a:lnSpc>
                          <a:spcPts val="1600"/>
                        </a:lnSpc>
                        <a:spcAft>
                          <a:spcPts val="1000"/>
                        </a:spcAft>
                      </a:pPr>
                      <a:r>
                        <a:rPr lang="en-US" sz="1400">
                          <a:effectLst/>
                        </a:rPr>
                        <a:t>Effect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Model Fitting Criteria</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gridSpan="3">
                  <a:txBody>
                    <a:bodyPr/>
                    <a:lstStyle/>
                    <a:p>
                      <a:pPr marL="38100" marR="38100" algn="ctr">
                        <a:lnSpc>
                          <a:spcPts val="1600"/>
                        </a:lnSpc>
                        <a:spcAft>
                          <a:spcPts val="1000"/>
                        </a:spcAft>
                      </a:pPr>
                      <a:r>
                        <a:rPr lang="en-US" sz="1400">
                          <a:effectLst/>
                        </a:rPr>
                        <a:t>Likelihood Ratio Tests</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83863654"/>
                  </a:ext>
                </a:extLst>
              </a:tr>
              <a:tr h="310515">
                <a:tc vMerge="1">
                  <a:txBody>
                    <a:bodyPr/>
                    <a:lstStyle/>
                    <a:p>
                      <a:endParaRPr lang="en-IN"/>
                    </a:p>
                  </a:txBody>
                  <a:tcPr/>
                </a:tc>
                <a:tc>
                  <a:txBody>
                    <a:bodyPr/>
                    <a:lstStyle/>
                    <a:p>
                      <a:pPr marL="38100" marR="38100" algn="ctr">
                        <a:lnSpc>
                          <a:spcPts val="1600"/>
                        </a:lnSpc>
                        <a:spcAft>
                          <a:spcPts val="1000"/>
                        </a:spcAft>
                      </a:pPr>
                      <a:r>
                        <a:rPr lang="en-US" sz="1400">
                          <a:effectLst/>
                        </a:rPr>
                        <a:t>-2 Log Likelihood of Reduced Model</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Chi-Square</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df</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tc>
                  <a:txBody>
                    <a:bodyPr/>
                    <a:lstStyle/>
                    <a:p>
                      <a:pPr marL="38100" marR="38100" algn="ctr">
                        <a:lnSpc>
                          <a:spcPts val="1600"/>
                        </a:lnSpc>
                        <a:spcAft>
                          <a:spcPts val="1000"/>
                        </a:spcAft>
                      </a:pPr>
                      <a:r>
                        <a:rPr lang="en-US" sz="1400">
                          <a:effectLst/>
                        </a:rPr>
                        <a:t>Sig.</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nchor="b"/>
                </a:tc>
                <a:extLst>
                  <a:ext uri="{0D108BD9-81ED-4DB2-BD59-A6C34878D82A}">
                    <a16:rowId xmlns:a16="http://schemas.microsoft.com/office/drawing/2014/main" val="3858486632"/>
                  </a:ext>
                </a:extLst>
              </a:tr>
              <a:tr h="0">
                <a:tc>
                  <a:txBody>
                    <a:bodyPr/>
                    <a:lstStyle/>
                    <a:p>
                      <a:pPr marL="38100" marR="38100">
                        <a:lnSpc>
                          <a:spcPts val="1600"/>
                        </a:lnSpc>
                        <a:spcAft>
                          <a:spcPts val="1000"/>
                        </a:spcAft>
                      </a:pPr>
                      <a:r>
                        <a:rPr lang="en-US" sz="1400">
                          <a:effectLst/>
                        </a:rPr>
                        <a:t>Intercept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58104.079</a:t>
                      </a:r>
                      <a:r>
                        <a:rPr lang="en-US" sz="1400" baseline="30000">
                          <a:effectLst/>
                        </a:rPr>
                        <a:t>a</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.000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146691346"/>
                  </a:ext>
                </a:extLst>
              </a:tr>
              <a:tr h="0">
                <a:tc>
                  <a:txBody>
                    <a:bodyPr/>
                    <a:lstStyle/>
                    <a:p>
                      <a:pPr marL="38100" marR="38100">
                        <a:lnSpc>
                          <a:spcPts val="1600"/>
                        </a:lnSpc>
                        <a:spcAft>
                          <a:spcPts val="1000"/>
                        </a:spcAft>
                      </a:pPr>
                      <a:r>
                        <a:rPr lang="en-US" sz="1400">
                          <a:effectLst/>
                        </a:rPr>
                        <a:t>Reviews_1</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47959.335</a:t>
                      </a:r>
                      <a:r>
                        <a:rPr lang="en-US" sz="1400" baseline="30000">
                          <a:effectLst/>
                        </a:rPr>
                        <a:t>b</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19</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1273121407"/>
                  </a:ext>
                </a:extLst>
              </a:tr>
              <a:tr h="0">
                <a:tc>
                  <a:txBody>
                    <a:bodyPr/>
                    <a:lstStyle/>
                    <a:p>
                      <a:pPr marL="38100" marR="38100">
                        <a:lnSpc>
                          <a:spcPts val="1600"/>
                        </a:lnSpc>
                        <a:spcAft>
                          <a:spcPts val="1000"/>
                        </a:spcAft>
                      </a:pPr>
                      <a:r>
                        <a:rPr lang="en-US" sz="1400">
                          <a:effectLst/>
                        </a:rPr>
                        <a:t>Updated Content Rating</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58885.418</a:t>
                      </a:r>
                      <a:r>
                        <a:rPr lang="en-US" sz="1400" baseline="30000">
                          <a:effectLst/>
                        </a:rPr>
                        <a:t>c</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781.339</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a:effectLst/>
                        </a:rPr>
                        <a:t>95</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tc>
                  <a:txBody>
                    <a:bodyPr/>
                    <a:lstStyle/>
                    <a:p>
                      <a:pPr marL="38100" marR="38100" algn="r">
                        <a:lnSpc>
                          <a:spcPts val="1600"/>
                        </a:lnSpc>
                        <a:spcAft>
                          <a:spcPts val="1000"/>
                        </a:spcAft>
                      </a:pPr>
                      <a:r>
                        <a:rPr lang="en-US" sz="1400" dirty="0">
                          <a:effectLst/>
                        </a:rPr>
                        <a:t>.000</a:t>
                      </a:r>
                      <a:endParaRPr lang="en-IN" sz="1100" dirty="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29809781"/>
                  </a:ext>
                </a:extLst>
              </a:tr>
            </a:tbl>
          </a:graphicData>
        </a:graphic>
      </p:graphicFrame>
      <p:sp>
        <p:nvSpPr>
          <p:cNvPr id="6" name="Rectangle 1">
            <a:extLst>
              <a:ext uri="{FF2B5EF4-FFF2-40B4-BE49-F238E27FC236}">
                <a16:creationId xmlns:a16="http://schemas.microsoft.com/office/drawing/2014/main" id="{A37ED5C9-5999-485F-B3BA-8AB3B909335B}"/>
              </a:ext>
            </a:extLst>
          </p:cNvPr>
          <p:cNvSpPr>
            <a:spLocks noChangeArrowheads="1"/>
          </p:cNvSpPr>
          <p:nvPr/>
        </p:nvSpPr>
        <p:spPr bwMode="auto">
          <a:xfrm>
            <a:off x="4603750" y="22177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7" name="Table 6">
            <a:extLst>
              <a:ext uri="{FF2B5EF4-FFF2-40B4-BE49-F238E27FC236}">
                <a16:creationId xmlns:a16="http://schemas.microsoft.com/office/drawing/2014/main" id="{FCD44F22-D551-4DB9-9969-D7168512F29C}"/>
              </a:ext>
            </a:extLst>
          </p:cNvPr>
          <p:cNvGraphicFramePr>
            <a:graphicFrameLocks noGrp="1"/>
          </p:cNvGraphicFramePr>
          <p:nvPr>
            <p:extLst>
              <p:ext uri="{D42A27DB-BD31-4B8C-83A1-F6EECF244321}">
                <p14:modId xmlns:p14="http://schemas.microsoft.com/office/powerpoint/2010/main" val="4246217555"/>
              </p:ext>
            </p:extLst>
          </p:nvPr>
        </p:nvGraphicFramePr>
        <p:xfrm>
          <a:off x="5366328" y="3429000"/>
          <a:ext cx="5615709" cy="2235200"/>
        </p:xfrm>
        <a:graphic>
          <a:graphicData uri="http://schemas.openxmlformats.org/drawingml/2006/table">
            <a:tbl>
              <a:tblPr>
                <a:tableStyleId>{5C22544A-7EE6-4342-B048-85BDC9FD1C3A}</a:tableStyleId>
              </a:tblPr>
              <a:tblGrid>
                <a:gridCol w="5615709">
                  <a:extLst>
                    <a:ext uri="{9D8B030D-6E8A-4147-A177-3AD203B41FA5}">
                      <a16:colId xmlns:a16="http://schemas.microsoft.com/office/drawing/2014/main" val="2103555041"/>
                    </a:ext>
                  </a:extLst>
                </a:gridCol>
              </a:tblGrid>
              <a:tr h="681394">
                <a:tc>
                  <a:txBody>
                    <a:bodyPr/>
                    <a:lstStyle/>
                    <a:p>
                      <a:pPr marL="38100" marR="38100">
                        <a:lnSpc>
                          <a:spcPts val="1600"/>
                        </a:lnSpc>
                        <a:spcAft>
                          <a:spcPts val="1000"/>
                        </a:spcAft>
                      </a:pPr>
                      <a:r>
                        <a:rPr lang="en-US" sz="1400">
                          <a:effectLst/>
                        </a:rPr>
                        <a:t>The chi-square statistic is the difference in -2 log likelihoods between the final model and a reduced model. The reduced model is formed by omitting an effect from the final model. The null hypothesis is that all parameters of that effect are 0.</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940428980"/>
                  </a:ext>
                </a:extLst>
              </a:tr>
              <a:tr h="340697">
                <a:tc>
                  <a:txBody>
                    <a:bodyPr/>
                    <a:lstStyle/>
                    <a:p>
                      <a:pPr marL="38100" marR="38100">
                        <a:lnSpc>
                          <a:spcPts val="1600"/>
                        </a:lnSpc>
                        <a:spcAft>
                          <a:spcPts val="1000"/>
                        </a:spcAft>
                      </a:pPr>
                      <a:r>
                        <a:rPr lang="en-US" sz="1400">
                          <a:effectLst/>
                        </a:rPr>
                        <a:t>a. This reduced model is equivalent to the final model because omitting the effect does not increase the degrees of freedom.</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2272192606"/>
                  </a:ext>
                </a:extLst>
              </a:tr>
              <a:tr h="567829">
                <a:tc>
                  <a:txBody>
                    <a:bodyPr/>
                    <a:lstStyle/>
                    <a:p>
                      <a:pPr marL="38100" marR="38100">
                        <a:lnSpc>
                          <a:spcPts val="1600"/>
                        </a:lnSpc>
                        <a:spcAft>
                          <a:spcPts val="1000"/>
                        </a:spcAft>
                      </a:pPr>
                      <a:r>
                        <a:rPr lang="en-US" sz="1400">
                          <a:effectLst/>
                        </a:rPr>
                        <a:t>b. Un-expected singularities in the Hessian matrix are encountered. This indicates that either some predictor variables should be excluded or some categories should be merged.</a:t>
                      </a:r>
                      <a:endParaRPr lang="en-IN" sz="110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1021501942"/>
                  </a:ext>
                </a:extLst>
              </a:tr>
              <a:tr h="340697">
                <a:tc>
                  <a:txBody>
                    <a:bodyPr/>
                    <a:lstStyle/>
                    <a:p>
                      <a:pPr marL="38100" marR="38100">
                        <a:lnSpc>
                          <a:spcPts val="1600"/>
                        </a:lnSpc>
                        <a:spcAft>
                          <a:spcPts val="1000"/>
                        </a:spcAft>
                      </a:pPr>
                      <a:r>
                        <a:rPr lang="en-US" sz="1400" dirty="0">
                          <a:effectLst/>
                        </a:rPr>
                        <a:t>c. The log-likelihood value cannot be further increased after maximum number of step-halving.</a:t>
                      </a:r>
                      <a:endParaRPr lang="en-IN" sz="1100" dirty="0">
                        <a:effectLst/>
                        <a:latin typeface="Calibri" panose="020F0502020204030204" pitchFamily="34" charset="0"/>
                        <a:ea typeface="Calibri" panose="020F0502020204030204" pitchFamily="34" charset="0"/>
                        <a:cs typeface="SimSun" panose="02010600030101010101" pitchFamily="2" charset="-122"/>
                      </a:endParaRPr>
                    </a:p>
                  </a:txBody>
                  <a:tcPr marL="0" marR="0" marT="0" marB="0"/>
                </a:tc>
                <a:extLst>
                  <a:ext uri="{0D108BD9-81ED-4DB2-BD59-A6C34878D82A}">
                    <a16:rowId xmlns:a16="http://schemas.microsoft.com/office/drawing/2014/main" val="3249002464"/>
                  </a:ext>
                </a:extLst>
              </a:tr>
            </a:tbl>
          </a:graphicData>
        </a:graphic>
      </p:graphicFrame>
    </p:spTree>
    <p:extLst>
      <p:ext uri="{BB962C8B-B14F-4D97-AF65-F5344CB8AC3E}">
        <p14:creationId xmlns:p14="http://schemas.microsoft.com/office/powerpoint/2010/main" val="93526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5C64-1DF7-4471-BD78-C30CDEBAE43C}"/>
              </a:ext>
            </a:extLst>
          </p:cNvPr>
          <p:cNvSpPr txBox="1"/>
          <p:nvPr/>
        </p:nvSpPr>
        <p:spPr>
          <a:xfrm>
            <a:off x="2664758" y="658256"/>
            <a:ext cx="6100482" cy="4854086"/>
          </a:xfrm>
          <a:prstGeom prst="rect">
            <a:avLst/>
          </a:prstGeom>
          <a:noFill/>
        </p:spPr>
        <p:txBody>
          <a:bodyPr wrap="square">
            <a:spAutoFit/>
          </a:bodyPr>
          <a:lstStyle/>
          <a:p>
            <a:pPr>
              <a:lnSpc>
                <a:spcPts val="2000"/>
              </a:lnSpc>
              <a:spcAft>
                <a:spcPts val="1000"/>
              </a:spcAft>
            </a:pPr>
            <a:r>
              <a:rPr lang="en-US" sz="2400" dirty="0">
                <a:effectLst/>
                <a:latin typeface="Abadi" panose="020B0604020104020204" pitchFamily="34" charset="0"/>
                <a:ea typeface="Calibri" panose="020F0502020204030204" pitchFamily="34" charset="0"/>
                <a:cs typeface="Times New Roman" panose="02020603050405020304" pitchFamily="18" charset="0"/>
              </a:rPr>
              <a:t>These are the livelihood tests of respective data fields.</a:t>
            </a:r>
            <a:endParaRPr lang="en-IN" dirty="0">
              <a:effectLst/>
              <a:latin typeface="Calibri" panose="020F0502020204030204" pitchFamily="34" charset="0"/>
              <a:ea typeface="Calibri" panose="020F0502020204030204" pitchFamily="34" charset="0"/>
              <a:cs typeface="SimSun" panose="02010600030101010101" pitchFamily="2" charset="-122"/>
            </a:endParaRPr>
          </a:p>
          <a:p>
            <a:pPr>
              <a:lnSpc>
                <a:spcPts val="2000"/>
              </a:lnSpc>
              <a:spcAft>
                <a:spcPts val="1000"/>
              </a:spcAft>
            </a:pPr>
            <a:r>
              <a:rPr lang="en-US" sz="2400" dirty="0">
                <a:effectLst/>
                <a:latin typeface="Abadi" panose="020B0604020104020204" pitchFamily="34" charset="0"/>
                <a:ea typeface="Calibri" panose="020F0502020204030204" pitchFamily="34" charset="0"/>
                <a:cs typeface="Times New Roman" panose="02020603050405020304" pitchFamily="18" charset="0"/>
              </a:rPr>
              <a:t>(Note: Few data fields show an error of less memory and do not show the results)</a:t>
            </a:r>
            <a:endParaRPr lang="en-IN" dirty="0">
              <a:effectLst/>
              <a:latin typeface="Calibri" panose="020F0502020204030204" pitchFamily="34" charset="0"/>
              <a:ea typeface="Calibri" panose="020F0502020204030204" pitchFamily="34" charset="0"/>
              <a:cs typeface="SimSun" panose="02010600030101010101" pitchFamily="2" charset="-122"/>
            </a:endParaRPr>
          </a:p>
          <a:p>
            <a:pPr>
              <a:lnSpc>
                <a:spcPts val="2000"/>
              </a:lnSpc>
              <a:spcAft>
                <a:spcPts val="1000"/>
              </a:spcAft>
            </a:pPr>
            <a:r>
              <a:rPr lang="en-US" sz="2400" dirty="0">
                <a:effectLst/>
                <a:latin typeface="Abadi" panose="020B0604020104020204" pitchFamily="34" charset="0"/>
                <a:ea typeface="Calibri" panose="020F0502020204030204" pitchFamily="34" charset="0"/>
                <a:cs typeface="Times New Roman" panose="02020603050405020304" pitchFamily="18" charset="0"/>
              </a:rPr>
              <a:t>Data Fields with a significance level of less than 0.05 are supposed to be considered for correlation, showing that the following data field variable is influencing the dependent variable.</a:t>
            </a:r>
            <a:endParaRPr lang="en-IN" dirty="0">
              <a:effectLst/>
              <a:latin typeface="Calibri" panose="020F0502020204030204" pitchFamily="34" charset="0"/>
              <a:ea typeface="Calibri" panose="020F0502020204030204" pitchFamily="34" charset="0"/>
              <a:cs typeface="SimSun" panose="02010600030101010101" pitchFamily="2" charset="-122"/>
            </a:endParaRPr>
          </a:p>
          <a:p>
            <a:pPr>
              <a:lnSpc>
                <a:spcPts val="2000"/>
              </a:lnSpc>
              <a:spcAft>
                <a:spcPts val="1000"/>
              </a:spcAft>
            </a:pPr>
            <a:r>
              <a:rPr lang="en-US" sz="2400" dirty="0">
                <a:effectLst/>
                <a:latin typeface="Abadi" panose="020B0604020104020204" pitchFamily="34" charset="0"/>
                <a:ea typeface="Calibri" panose="020F0502020204030204" pitchFamily="34" charset="0"/>
                <a:cs typeface="Times New Roman" panose="02020603050405020304" pitchFamily="18" charset="0"/>
              </a:rPr>
              <a:t>From the above likelihood ratio tests, we come to a conclusion that content rating and category influence the number of downloads by the customer as they show a significance value less than 0.05. </a:t>
            </a:r>
            <a:r>
              <a:rPr lang="en-US" sz="2400" dirty="0" err="1">
                <a:effectLst/>
                <a:latin typeface="Abadi" panose="020B0604020104020204" pitchFamily="34" charset="0"/>
                <a:ea typeface="Calibri" panose="020F0502020204030204" pitchFamily="34" charset="0"/>
                <a:cs typeface="Times New Roman" panose="02020603050405020304" pitchFamily="18" charset="0"/>
              </a:rPr>
              <a:t>Android_Support</a:t>
            </a:r>
            <a:r>
              <a:rPr lang="en-US" sz="2400" dirty="0">
                <a:effectLst/>
                <a:latin typeface="Abadi" panose="020B0604020104020204" pitchFamily="34" charset="0"/>
                <a:ea typeface="Calibri" panose="020F0502020204030204" pitchFamily="34" charset="0"/>
                <a:cs typeface="Times New Roman" panose="02020603050405020304" pitchFamily="18" charset="0"/>
              </a:rPr>
              <a:t> and Genres do not make an impact on the number of downloads due to their significance level being greater than 0.05</a:t>
            </a:r>
            <a:endParaRPr lang="en-IN" dirty="0">
              <a:effectLst/>
              <a:latin typeface="Calibri" panose="020F050202020403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920067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1A9BE5-9B44-4A1E-BC51-32D72D450574}"/>
              </a:ext>
            </a:extLst>
          </p:cNvPr>
          <p:cNvSpPr txBox="1"/>
          <p:nvPr/>
        </p:nvSpPr>
        <p:spPr>
          <a:xfrm>
            <a:off x="988358" y="101237"/>
            <a:ext cx="10800230" cy="1195712"/>
          </a:xfrm>
          <a:prstGeom prst="rect">
            <a:avLst/>
          </a:prstGeom>
          <a:noFill/>
        </p:spPr>
        <p:txBody>
          <a:bodyPr wrap="square">
            <a:spAutoFit/>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Top 100 apps in taking consideration of all the apps and Bottom 100 apps taking various parameters – </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p>
            <a:pPr>
              <a:lnSpc>
                <a:spcPct val="115000"/>
              </a:lnSpc>
              <a:spcAft>
                <a:spcPts val="1000"/>
              </a:spcAft>
            </a:pPr>
            <a:r>
              <a:rPr lang="en-IN" sz="1600" b="1" dirty="0">
                <a:solidFill>
                  <a:srgbClr val="000000"/>
                </a:solidFill>
                <a:effectLst/>
                <a:latin typeface="Arial" panose="020B0604020202020204" pitchFamily="34" charset="0"/>
                <a:ea typeface="Calibri" panose="020F0502020204030204" pitchFamily="34" charset="0"/>
                <a:cs typeface="SimSun" panose="02010600030101010101" pitchFamily="2" charset="-122"/>
              </a:rPr>
              <a:t>Bar Chart</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p>
            <a:pPr>
              <a:lnSpc>
                <a:spcPts val="2000"/>
              </a:lnSpc>
              <a:spcAft>
                <a:spcPts val="1000"/>
              </a:spcAft>
            </a:pPr>
            <a:r>
              <a:rPr lang="en-IN" sz="1600" b="1" dirty="0">
                <a:effectLst/>
                <a:latin typeface="Times New Roman" panose="02020603050405020304" pitchFamily="18" charset="0"/>
                <a:ea typeface="Calibri" panose="020F0502020204030204" pitchFamily="34" charset="0"/>
                <a:cs typeface="SimSun" panose="02010600030101010101" pitchFamily="2" charset="-122"/>
              </a:rPr>
              <a:t>Downloads and its frequency, identifying the nominal categories for their value labels.</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8A86D59E-5C1C-4E06-B278-43D26F0B9D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14269"/>
            <a:ext cx="7521387" cy="44232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22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BAA170-FF0A-4CA4-AA49-51C73E0B97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011406"/>
            <a:ext cx="5772150" cy="339376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2563A67-C222-401A-9E81-8D80256E7D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60769"/>
            <a:ext cx="5943600" cy="3495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299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a:extLst>
              <a:ext uri="{FF2B5EF4-FFF2-40B4-BE49-F238E27FC236}">
                <a16:creationId xmlns:a16="http://schemas.microsoft.com/office/drawing/2014/main" id="{83A100B1-8636-46E9-81A3-82F92A5DF568}"/>
              </a:ext>
            </a:extLst>
          </p:cNvPr>
          <p:cNvSpPr txBox="1"/>
          <p:nvPr/>
        </p:nvSpPr>
        <p:spPr>
          <a:xfrm>
            <a:off x="378758" y="188259"/>
            <a:ext cx="6550960" cy="523220"/>
          </a:xfrm>
          <a:prstGeom prst="rect">
            <a:avLst/>
          </a:prstGeom>
          <a:noFill/>
        </p:spPr>
        <p:txBody>
          <a:bodyPr wrap="square">
            <a:spAutoFit/>
          </a:bodyPr>
          <a:lstStyle/>
          <a:p>
            <a:r>
              <a:rPr lang="en-US" sz="2800" u="sng" dirty="0">
                <a:solidFill>
                  <a:srgbClr val="C0504D"/>
                </a:solidFill>
                <a:effectLst/>
                <a:latin typeface="+mj-lt"/>
                <a:ea typeface="Calibri" panose="020F0502020204030204" pitchFamily="34" charset="0"/>
              </a:rPr>
              <a:t>CASE STUDY USING SPSS SOFTWARE</a:t>
            </a:r>
            <a:endParaRPr lang="en-IN" sz="2800" dirty="0">
              <a:latin typeface="+mj-lt"/>
            </a:endParaRPr>
          </a:p>
        </p:txBody>
      </p:sp>
      <p:sp>
        <p:nvSpPr>
          <p:cNvPr id="107" name="TextBox 106">
            <a:extLst>
              <a:ext uri="{FF2B5EF4-FFF2-40B4-BE49-F238E27FC236}">
                <a16:creationId xmlns:a16="http://schemas.microsoft.com/office/drawing/2014/main" id="{87D2408A-D4AB-4AD3-AD87-FA30AB8EDFF0}"/>
              </a:ext>
            </a:extLst>
          </p:cNvPr>
          <p:cNvSpPr txBox="1"/>
          <p:nvPr/>
        </p:nvSpPr>
        <p:spPr>
          <a:xfrm>
            <a:off x="378758" y="978098"/>
            <a:ext cx="6100482" cy="3864328"/>
          </a:xfrm>
          <a:prstGeom prst="rect">
            <a:avLst/>
          </a:prstGeom>
          <a:noFill/>
        </p:spPr>
        <p:txBody>
          <a:bodyPr wrap="square">
            <a:spAutoFit/>
          </a:bodyPr>
          <a:lstStyle/>
          <a:p>
            <a:pPr algn="just">
              <a:lnSpc>
                <a:spcPct val="150000"/>
              </a:lnSpc>
              <a:spcAft>
                <a:spcPts val="600"/>
              </a:spcAft>
            </a:pPr>
            <a:r>
              <a:rPr lang="en-US" sz="18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SPSS Statistics is a statistical software suite developed by IBM for data management, advanced analytics, multivariate analysis, business intelligence, criminal investigation. Long produced by SPSS Inc., it was acquired by IBM in 2009.</a:t>
            </a:r>
            <a:endParaRPr lang="en-IN" sz="16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SPSS (Statistical Package for the Social Sciences), also known as IBM SPSS Statistics, is a software package used for the analysis of statistical data. Although the name of SPSS reflects its original use in the field of social sciences, its use has since expanded into other data markets.</a:t>
            </a:r>
            <a:endParaRPr lang="en-IN" sz="16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p:txBody>
      </p:sp>
      <p:pic>
        <p:nvPicPr>
          <p:cNvPr id="108" name="Picture 107" descr="SPSS Inc. - Wikipedia">
            <a:extLst>
              <a:ext uri="{FF2B5EF4-FFF2-40B4-BE49-F238E27FC236}">
                <a16:creationId xmlns:a16="http://schemas.microsoft.com/office/drawing/2014/main" id="{7D49C483-E6EA-4A26-972B-1ED31AC348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7576" y="1423802"/>
            <a:ext cx="2972920" cy="2972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4800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9220E-244B-4779-B74E-313E199C6A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130" y="309795"/>
            <a:ext cx="9084258" cy="53418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448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A1622C-5CC2-4013-B2B1-595C7FCA8091}"/>
              </a:ext>
            </a:extLst>
          </p:cNvPr>
          <p:cNvSpPr txBox="1"/>
          <p:nvPr/>
        </p:nvSpPr>
        <p:spPr>
          <a:xfrm>
            <a:off x="145677" y="190139"/>
            <a:ext cx="6100482" cy="390684"/>
          </a:xfrm>
          <a:prstGeom prst="rect">
            <a:avLst/>
          </a:prstGeom>
          <a:noFill/>
        </p:spPr>
        <p:txBody>
          <a:bodyPr wrap="square">
            <a:spAutoFit/>
          </a:bodyPr>
          <a:lstStyle/>
          <a:p>
            <a:pPr>
              <a:lnSpc>
                <a:spcPct val="115000"/>
              </a:lnSpc>
              <a:spcAft>
                <a:spcPts val="1000"/>
              </a:spcAft>
            </a:pPr>
            <a:r>
              <a:rPr lang="en-IN" sz="1800" b="1" dirty="0">
                <a:effectLst/>
                <a:latin typeface="Abadi" panose="020B0604020104020204" pitchFamily="34" charset="0"/>
                <a:ea typeface="Calibri" panose="020F0502020204030204" pitchFamily="34" charset="0"/>
                <a:cs typeface="SimSun" panose="02010600030101010101" pitchFamily="2" charset="-122"/>
              </a:rPr>
              <a:t>BOTTOM 100 APP DOWNLOADS – </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B5845C72-5A66-48EF-8BC5-4899DEB245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677" y="842539"/>
            <a:ext cx="7196418" cy="423174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C971019-B07E-4498-B4D1-AD32DA62DD1B}"/>
              </a:ext>
            </a:extLst>
          </p:cNvPr>
          <p:cNvSpPr txBox="1"/>
          <p:nvPr/>
        </p:nvSpPr>
        <p:spPr>
          <a:xfrm>
            <a:off x="7682753" y="1156446"/>
            <a:ext cx="4390464" cy="4151201"/>
          </a:xfrm>
          <a:prstGeom prst="rect">
            <a:avLst/>
          </a:prstGeom>
          <a:noFill/>
        </p:spPr>
        <p:txBody>
          <a:bodyPr wrap="square">
            <a:spAutoFit/>
          </a:bodyPr>
          <a:lstStyle/>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SimSun" panose="02010600030101010101" pitchFamily="2" charset="-122"/>
              </a:rPr>
              <a:t>For enlisting the top 100 applications and bottom 100 applications and identifying factors that influenced their results, we sorted the nominal downloads data and collected the top 100 and bottom 100 applications and then performed descriptive analytics to attain visualizations and regression to identify the data fields which influence the details.</a:t>
            </a:r>
            <a:endParaRPr lang="en-IN" sz="1600" dirty="0">
              <a:effectLst/>
              <a:latin typeface="Calibri" panose="020F0502020204030204" pitchFamily="34" charset="0"/>
              <a:ea typeface="Calibri" panose="020F0502020204030204" pitchFamily="34" charset="0"/>
              <a:cs typeface="SimSun" panose="02010600030101010101" pitchFamily="2" charset="-122"/>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SimSun" panose="02010600030101010101" pitchFamily="2" charset="-122"/>
              </a:rPr>
              <a:t>From the above and obtained results, we tend to find the influence of same </a:t>
            </a:r>
            <a:r>
              <a:rPr lang="en-IN" sz="1800" dirty="0" err="1">
                <a:effectLst/>
                <a:latin typeface="Times New Roman" panose="02020603050405020304" pitchFamily="18" charset="0"/>
                <a:ea typeface="Calibri" panose="020F0502020204030204" pitchFamily="34" charset="0"/>
                <a:cs typeface="SimSun" panose="02010600030101010101" pitchFamily="2" charset="-122"/>
              </a:rPr>
              <a:t>datafields</a:t>
            </a:r>
            <a:r>
              <a:rPr lang="en-IN" sz="1800" dirty="0">
                <a:effectLst/>
                <a:latin typeface="Times New Roman" panose="02020603050405020304" pitchFamily="18" charset="0"/>
                <a:ea typeface="Calibri" panose="020F0502020204030204" pitchFamily="34" charset="0"/>
                <a:cs typeface="SimSun" panose="02010600030101010101" pitchFamily="2" charset="-122"/>
              </a:rPr>
              <a:t> which influenced the overall number of downloads.</a:t>
            </a:r>
            <a:endParaRPr lang="en-IN" sz="1600" dirty="0">
              <a:effectLst/>
              <a:latin typeface="Calibri" panose="020F0502020204030204" pitchFamily="34" charset="0"/>
              <a:ea typeface="Calibri" panose="020F0502020204030204" pitchFamily="34" charset="0"/>
              <a:cs typeface="SimSun" panose="02010600030101010101" pitchFamily="2" charset="-122"/>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SimSun" panose="02010600030101010101" pitchFamily="2" charset="-122"/>
              </a:rPr>
              <a:t> </a:t>
            </a:r>
            <a:endParaRPr lang="en-IN" sz="1600" dirty="0">
              <a:effectLst/>
              <a:latin typeface="Calibri" panose="020F050202020403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203326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2EDDC-34A7-4492-A10B-30FE00B7A9F7}"/>
              </a:ext>
            </a:extLst>
          </p:cNvPr>
          <p:cNvSpPr txBox="1"/>
          <p:nvPr/>
        </p:nvSpPr>
        <p:spPr>
          <a:xfrm>
            <a:off x="-140368" y="237795"/>
            <a:ext cx="6104020" cy="624017"/>
          </a:xfrm>
          <a:prstGeom prst="rect">
            <a:avLst/>
          </a:prstGeom>
          <a:noFill/>
        </p:spPr>
        <p:txBody>
          <a:bodyPr wrap="square">
            <a:spAutoFit/>
          </a:bodyPr>
          <a:lstStyle/>
          <a:p>
            <a:pPr algn="ctr">
              <a:lnSpc>
                <a:spcPct val="115000"/>
              </a:lnSpc>
              <a:spcAft>
                <a:spcPts val="1000"/>
              </a:spcAft>
            </a:pPr>
            <a:r>
              <a:rPr lang="en-US" sz="3200" dirty="0">
                <a:solidFill>
                  <a:srgbClr val="C0504D"/>
                </a:solidFill>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Regression Analysis in Excel </a:t>
            </a:r>
            <a:endParaRPr lang="en-IN" sz="32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p:txBody>
      </p:sp>
      <p:sp>
        <p:nvSpPr>
          <p:cNvPr id="5" name="TextBox 4">
            <a:extLst>
              <a:ext uri="{FF2B5EF4-FFF2-40B4-BE49-F238E27FC236}">
                <a16:creationId xmlns:a16="http://schemas.microsoft.com/office/drawing/2014/main" id="{AA99B617-8BB0-48C4-A17D-460B6DCFF978}"/>
              </a:ext>
            </a:extLst>
          </p:cNvPr>
          <p:cNvSpPr txBox="1"/>
          <p:nvPr/>
        </p:nvSpPr>
        <p:spPr>
          <a:xfrm>
            <a:off x="483622" y="1020145"/>
            <a:ext cx="6176210" cy="4279826"/>
          </a:xfrm>
          <a:prstGeom prst="rect">
            <a:avLst/>
          </a:prstGeom>
          <a:noFill/>
        </p:spPr>
        <p:txBody>
          <a:bodyPr wrap="square">
            <a:spAutoFit/>
          </a:bodyPr>
          <a:lstStyle/>
          <a:p>
            <a:pPr>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Microsoft Excel enables users to format, organize and calculate data in a spreadsheet. By organizing data using software like Excel, data analysts and other users can make information easier to view as data is added or changed. Excel contains a large number of boxes called cells that are ordered in rows and columns.</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A successful Excel spreadsheet will organize raw data into a readable format that makes it easier to extract actionable insights. With more complex data, Excel allows you to customize fields and functions that make calculations for you.</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6" name="Picture 5" descr="Data Analysis Using Excel – Skills Dynamix">
            <a:extLst>
              <a:ext uri="{FF2B5EF4-FFF2-40B4-BE49-F238E27FC236}">
                <a16:creationId xmlns:a16="http://schemas.microsoft.com/office/drawing/2014/main" id="{09985D57-29A2-4FFB-9223-7B73670501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6647" y="2142564"/>
            <a:ext cx="3342928" cy="18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2256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12DED6-CF7C-4B9B-A618-2E048FF5BB18}"/>
              </a:ext>
            </a:extLst>
          </p:cNvPr>
          <p:cNvSpPr txBox="1"/>
          <p:nvPr/>
        </p:nvSpPr>
        <p:spPr>
          <a:xfrm>
            <a:off x="540123" y="410854"/>
            <a:ext cx="6100482" cy="5188472"/>
          </a:xfrm>
          <a:prstGeom prst="rect">
            <a:avLst/>
          </a:prstGeom>
          <a:noFill/>
        </p:spPr>
        <p:txBody>
          <a:bodyPr wrap="square">
            <a:spAutoFit/>
          </a:bodyPr>
          <a:lstStyle/>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Linear Regression Analysis –</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In statistics, linear regression is a linear approach for modelling the relationship between a scalar response and one or more explanatory variables. The case of one explanatory variable is called simple linear regression; for more than one, the process is called multiple linear regression.</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365FDE54-501E-45A0-8A93-D17009B27947}"/>
              </a:ext>
            </a:extLst>
          </p:cNvPr>
          <p:cNvPicPr>
            <a:picLocks noChangeAspect="1"/>
          </p:cNvPicPr>
          <p:nvPr/>
        </p:nvPicPr>
        <p:blipFill rotWithShape="1">
          <a:blip r:embed="rId2">
            <a:extLst>
              <a:ext uri="{28A0092B-C50C-407E-A947-70E740481C1C}">
                <a14:useLocalDpi xmlns:a14="http://schemas.microsoft.com/office/drawing/2010/main" val="0"/>
              </a:ext>
            </a:extLst>
          </a:blip>
          <a:srcRect r="61282" b="10563"/>
          <a:stretch/>
        </p:blipFill>
        <p:spPr bwMode="auto">
          <a:xfrm>
            <a:off x="7109012" y="164882"/>
            <a:ext cx="4374776" cy="568385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21320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6B5680-695D-46D7-8CCF-00241F5210E1}"/>
              </a:ext>
            </a:extLst>
          </p:cNvPr>
          <p:cNvSpPr txBox="1"/>
          <p:nvPr/>
        </p:nvSpPr>
        <p:spPr>
          <a:xfrm>
            <a:off x="179294" y="699248"/>
            <a:ext cx="6911789" cy="4280531"/>
          </a:xfrm>
          <a:prstGeom prst="rect">
            <a:avLst/>
          </a:prstGeom>
          <a:noFill/>
        </p:spPr>
        <p:txBody>
          <a:bodyPr wrap="square">
            <a:spAutoFit/>
          </a:bodyPr>
          <a:lstStyle/>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Linear regression is a statistical technique/method used to study the relationship between two continuous quantitative variables. In this technique, independent variables are used to predict the value of a dependent variable.</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spc="5" dirty="0">
                <a:solidFill>
                  <a:srgbClr val="111111"/>
                </a:solidFill>
                <a:effectLst/>
                <a:latin typeface="Abadi" panose="020B0604020104020204" pitchFamily="34" charset="0"/>
                <a:ea typeface="Calibri" panose="020F0502020204030204" pitchFamily="34" charset="0"/>
                <a:cs typeface="SimSun" panose="02010600030101010101" pitchFamily="2" charset="-122"/>
              </a:rPr>
              <a:t>The first step in running regression analysis in Excel is to double-check that the free Excel plugin </a:t>
            </a:r>
            <a:r>
              <a:rPr lang="en-US" sz="1800" spc="5" dirty="0">
                <a:solidFill>
                  <a:srgbClr val="000000"/>
                </a:solidFill>
                <a:effectLst/>
                <a:latin typeface="Abadi" panose="020B0604020104020204" pitchFamily="34" charset="0"/>
                <a:ea typeface="Calibri" panose="020F0502020204030204" pitchFamily="34" charset="0"/>
                <a:cs typeface="SimSun" panose="02010600030101010101" pitchFamily="2" charset="-122"/>
              </a:rPr>
              <a:t>Data Analysis </a:t>
            </a:r>
            <a:r>
              <a:rPr lang="en-US" sz="1800" spc="5" dirty="0" err="1">
                <a:solidFill>
                  <a:srgbClr val="000000"/>
                </a:solidFill>
                <a:effectLst/>
                <a:latin typeface="Abadi" panose="020B0604020104020204" pitchFamily="34" charset="0"/>
                <a:ea typeface="Calibri" panose="020F0502020204030204" pitchFamily="34" charset="0"/>
                <a:cs typeface="SimSun" panose="02010600030101010101" pitchFamily="2" charset="-122"/>
              </a:rPr>
              <a:t>ToolPak</a:t>
            </a:r>
            <a:r>
              <a:rPr lang="en-US" sz="1800" spc="5" dirty="0">
                <a:solidFill>
                  <a:srgbClr val="111111"/>
                </a:solidFill>
                <a:effectLst/>
                <a:latin typeface="Abadi" panose="020B0604020104020204" pitchFamily="34" charset="0"/>
                <a:ea typeface="Calibri" panose="020F0502020204030204" pitchFamily="34" charset="0"/>
                <a:cs typeface="SimSun" panose="02010600030101010101" pitchFamily="2" charset="-122"/>
              </a:rPr>
              <a:t> is installed. This plugin makes calculating a range of statistics very easy. It is </a:t>
            </a:r>
            <a:r>
              <a:rPr lang="en-US" sz="1800" i="1" spc="5" dirty="0">
                <a:solidFill>
                  <a:srgbClr val="111111"/>
                </a:solidFill>
                <a:effectLst/>
                <a:latin typeface="Abadi" panose="020B0604020104020204" pitchFamily="34" charset="0"/>
                <a:ea typeface="Calibri" panose="020F0502020204030204" pitchFamily="34" charset="0"/>
                <a:cs typeface="SimSun" panose="02010600030101010101" pitchFamily="2" charset="-122"/>
              </a:rPr>
              <a:t>not </a:t>
            </a:r>
            <a:r>
              <a:rPr lang="en-US" sz="1800" spc="5" dirty="0">
                <a:solidFill>
                  <a:srgbClr val="111111"/>
                </a:solidFill>
                <a:effectLst/>
                <a:latin typeface="Abadi" panose="020B0604020104020204" pitchFamily="34" charset="0"/>
                <a:ea typeface="Calibri" panose="020F0502020204030204" pitchFamily="34" charset="0"/>
                <a:cs typeface="SimSun" panose="02010600030101010101" pitchFamily="2" charset="-122"/>
              </a:rPr>
              <a:t>required to chart a linear regression line, but it makes creating statistics tables simpler.  To verify if installed, select "Data" from the toolbar. </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1507DC9B-27D4-484F-86B1-1612EDD36694}"/>
              </a:ext>
            </a:extLst>
          </p:cNvPr>
          <p:cNvPicPr>
            <a:picLocks noChangeAspect="1"/>
          </p:cNvPicPr>
          <p:nvPr/>
        </p:nvPicPr>
        <p:blipFill rotWithShape="1">
          <a:blip r:embed="rId2"/>
          <a:srcRect l="32436" t="35783" r="23334" b="14985"/>
          <a:stretch/>
        </p:blipFill>
        <p:spPr bwMode="auto">
          <a:xfrm>
            <a:off x="7174006" y="1520078"/>
            <a:ext cx="4838700" cy="302895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43526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A733D-CDCE-4FEC-8C55-777A0522AB78}"/>
              </a:ext>
            </a:extLst>
          </p:cNvPr>
          <p:cNvPicPr>
            <a:picLocks noChangeAspect="1"/>
          </p:cNvPicPr>
          <p:nvPr/>
        </p:nvPicPr>
        <p:blipFill>
          <a:blip r:embed="rId2"/>
          <a:stretch>
            <a:fillRect/>
          </a:stretch>
        </p:blipFill>
        <p:spPr>
          <a:xfrm>
            <a:off x="1057835" y="190500"/>
            <a:ext cx="10130119" cy="5698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448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D0878C-DAFF-44C2-959A-4B7BB4060D79}"/>
              </a:ext>
            </a:extLst>
          </p:cNvPr>
          <p:cNvSpPr txBox="1"/>
          <p:nvPr/>
        </p:nvSpPr>
        <p:spPr>
          <a:xfrm>
            <a:off x="322729" y="-8964"/>
            <a:ext cx="11546541" cy="7026411"/>
          </a:xfrm>
          <a:prstGeom prst="rect">
            <a:avLst/>
          </a:prstGeom>
          <a:noFill/>
        </p:spPr>
        <p:txBody>
          <a:bodyPr wrap="square">
            <a:spAutoFit/>
          </a:bodyPr>
          <a:lstStyle/>
          <a:p>
            <a:pPr algn="just">
              <a:lnSpc>
                <a:spcPct val="150000"/>
              </a:lnSpc>
              <a:spcAft>
                <a:spcPts val="600"/>
              </a:spcAft>
            </a:pPr>
            <a:r>
              <a:rPr lang="en-US" sz="1600" b="1" dirty="0">
                <a:effectLst/>
                <a:latin typeface="Abadi" panose="020B0604020104020204" pitchFamily="34" charset="0"/>
                <a:ea typeface="Calibri" panose="020F0502020204030204" pitchFamily="34" charset="0"/>
                <a:cs typeface="SimSun" panose="02010600030101010101" pitchFamily="2" charset="-122"/>
              </a:rPr>
              <a:t>Multiple R</a:t>
            </a:r>
            <a:r>
              <a:rPr lang="en-US" sz="1600" dirty="0">
                <a:effectLst/>
                <a:latin typeface="Abadi" panose="020B0604020104020204" pitchFamily="34" charset="0"/>
                <a:ea typeface="Calibri" panose="020F0502020204030204" pitchFamily="34" charset="0"/>
                <a:cs typeface="SimSun" panose="02010600030101010101" pitchFamily="2" charset="-122"/>
              </a:rPr>
              <a:t>. It is the Correlation Coefficient that measures the strength of a linear relationship between two variables. The correlation coefficient can be any value between -1 and 1, and its absolute value indicates the relationship strength. The larger the absolute value, the stronger the relationship:</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dirty="0">
                <a:effectLst/>
                <a:latin typeface="Abadi" panose="020B0604020104020204" pitchFamily="34" charset="0"/>
                <a:ea typeface="Calibri" panose="020F0502020204030204" pitchFamily="34" charset="0"/>
                <a:cs typeface="SimSun" panose="02010600030101010101" pitchFamily="2" charset="-122"/>
              </a:rPr>
              <a:t>1 means a strong positive relationship</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dirty="0">
                <a:effectLst/>
                <a:latin typeface="Abadi" panose="020B0604020104020204" pitchFamily="34" charset="0"/>
                <a:ea typeface="Calibri" panose="020F0502020204030204" pitchFamily="34" charset="0"/>
                <a:cs typeface="SimSun" panose="02010600030101010101" pitchFamily="2" charset="-122"/>
              </a:rPr>
              <a:t>-1 means a strong negative relationship</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dirty="0">
                <a:effectLst/>
                <a:latin typeface="Abadi" panose="020B0604020104020204" pitchFamily="34" charset="0"/>
                <a:ea typeface="Calibri" panose="020F0502020204030204" pitchFamily="34" charset="0"/>
                <a:cs typeface="SimSun" panose="02010600030101010101" pitchFamily="2" charset="-122"/>
              </a:rPr>
              <a:t>0 means no relationship at all</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dirty="0">
                <a:effectLst/>
                <a:latin typeface="Abadi" panose="020B0604020104020204" pitchFamily="34" charset="0"/>
                <a:ea typeface="Calibri" panose="020F0502020204030204" pitchFamily="34" charset="0"/>
                <a:cs typeface="SimSun" panose="02010600030101010101" pitchFamily="2" charset="-122"/>
              </a:rPr>
              <a:t> </a:t>
            </a:r>
            <a:r>
              <a:rPr lang="en-US" sz="1600" b="1" dirty="0">
                <a:effectLst/>
                <a:latin typeface="Abadi" panose="020B0604020104020204" pitchFamily="34" charset="0"/>
                <a:ea typeface="Calibri" panose="020F0502020204030204" pitchFamily="34" charset="0"/>
                <a:cs typeface="SimSun" panose="02010600030101010101" pitchFamily="2" charset="-122"/>
              </a:rPr>
              <a:t>R Square</a:t>
            </a:r>
            <a:r>
              <a:rPr lang="en-US" sz="1600" dirty="0">
                <a:effectLst/>
                <a:latin typeface="Abadi" panose="020B0604020104020204" pitchFamily="34" charset="0"/>
                <a:ea typeface="Calibri" panose="020F0502020204030204" pitchFamily="34" charset="0"/>
                <a:cs typeface="SimSun" panose="02010600030101010101" pitchFamily="2" charset="-122"/>
              </a:rPr>
              <a:t>. It is the Coefficient of Determination, which is used as an indicator of the goodness of fit. It shows how many points fall on the regression line. The R2 value is calculated from the total sum of squares, more precisely, it is the sum of the squared deviations of the original data from the mean.</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dirty="0">
                <a:effectLst/>
                <a:latin typeface="Abadi" panose="020B0604020104020204" pitchFamily="34" charset="0"/>
                <a:ea typeface="Calibri" panose="020F0502020204030204" pitchFamily="34" charset="0"/>
                <a:cs typeface="SimSun" panose="02010600030101010101" pitchFamily="2" charset="-122"/>
              </a:rPr>
              <a:t> </a:t>
            </a:r>
            <a:r>
              <a:rPr lang="en-US" sz="1600" b="1" dirty="0">
                <a:effectLst/>
                <a:latin typeface="Abadi" panose="020B0604020104020204" pitchFamily="34" charset="0"/>
                <a:ea typeface="Calibri" panose="020F0502020204030204" pitchFamily="34" charset="0"/>
                <a:cs typeface="SimSun" panose="02010600030101010101" pitchFamily="2" charset="-122"/>
              </a:rPr>
              <a:t>Adjusted R Square</a:t>
            </a:r>
            <a:r>
              <a:rPr lang="en-US" sz="1600" dirty="0">
                <a:effectLst/>
                <a:latin typeface="Abadi" panose="020B0604020104020204" pitchFamily="34" charset="0"/>
                <a:ea typeface="Calibri" panose="020F0502020204030204" pitchFamily="34" charset="0"/>
                <a:cs typeface="SimSun" panose="02010600030101010101" pitchFamily="2" charset="-122"/>
              </a:rPr>
              <a:t>. It is the R square adjusted for the number of independent variable in the model. You will want to use this value instead of R square for multiple regression analysis.</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b="1" dirty="0">
                <a:effectLst/>
                <a:latin typeface="Abadi" panose="020B0604020104020204" pitchFamily="34" charset="0"/>
                <a:ea typeface="Calibri" panose="020F0502020204030204" pitchFamily="34" charset="0"/>
                <a:cs typeface="SimSun" panose="02010600030101010101" pitchFamily="2" charset="-122"/>
              </a:rPr>
              <a:t>Standard Error</a:t>
            </a:r>
            <a:r>
              <a:rPr lang="en-US" sz="1600" dirty="0">
                <a:effectLst/>
                <a:latin typeface="Abadi" panose="020B0604020104020204" pitchFamily="34" charset="0"/>
                <a:ea typeface="Calibri" panose="020F0502020204030204" pitchFamily="34" charset="0"/>
                <a:cs typeface="SimSun" panose="02010600030101010101" pitchFamily="2" charset="-122"/>
              </a:rPr>
              <a:t>. It is another goodness-of-fit measure that shows the precision of your regression analysis - the smaller the number, the more certain you can be about your regression equation. While R2 represents the percentage of the dependent variables variance that is explained by the model, Standard Error is an absolute measure that shows the average distance that the data points fall from the regression line.</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050" dirty="0">
                <a:effectLst/>
                <a:latin typeface="Abadi" panose="020B0604020104020204" pitchFamily="34" charset="0"/>
                <a:ea typeface="Calibri" panose="020F0502020204030204" pitchFamily="34" charset="0"/>
                <a:cs typeface="SimSun" panose="02010600030101010101" pitchFamily="2" charset="-122"/>
              </a:rPr>
              <a:t> </a:t>
            </a:r>
            <a:endParaRPr lang="en-IN" sz="105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050" dirty="0">
                <a:effectLst/>
                <a:latin typeface="Abadi" panose="020B0604020104020204" pitchFamily="34" charset="0"/>
                <a:ea typeface="Calibri" panose="020F0502020204030204" pitchFamily="34" charset="0"/>
                <a:cs typeface="SimSun" panose="02010600030101010101" pitchFamily="2" charset="-122"/>
              </a:rPr>
              <a:t> </a:t>
            </a:r>
            <a:endParaRPr lang="en-IN" sz="105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050" dirty="0">
                <a:effectLst/>
                <a:latin typeface="Abadi" panose="020B0604020104020204" pitchFamily="34" charset="0"/>
                <a:ea typeface="Calibri" panose="020F0502020204030204" pitchFamily="34" charset="0"/>
                <a:cs typeface="SimSun" panose="02010600030101010101" pitchFamily="2" charset="-122"/>
              </a:rPr>
              <a:t> </a:t>
            </a:r>
            <a:endParaRPr lang="en-IN" sz="1050" dirty="0">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3762475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525CF5-B290-4E92-AF60-3912B8AD6A15}"/>
              </a:ext>
            </a:extLst>
          </p:cNvPr>
          <p:cNvSpPr txBox="1"/>
          <p:nvPr/>
        </p:nvSpPr>
        <p:spPr>
          <a:xfrm>
            <a:off x="251011" y="0"/>
            <a:ext cx="11510683" cy="5988691"/>
          </a:xfrm>
          <a:prstGeom prst="rect">
            <a:avLst/>
          </a:prstGeom>
          <a:noFill/>
        </p:spPr>
        <p:txBody>
          <a:bodyPr wrap="square">
            <a:spAutoFit/>
          </a:bodyPr>
          <a:lstStyle/>
          <a:p>
            <a:pPr algn="just">
              <a:lnSpc>
                <a:spcPct val="150000"/>
              </a:lnSpc>
              <a:spcAft>
                <a:spcPts val="600"/>
              </a:spcAft>
            </a:pPr>
            <a:r>
              <a:rPr lang="en-US" sz="1800" b="1"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Analysis of Variance (ANOVA):</a:t>
            </a:r>
            <a:endParaRPr lang="en-IN" sz="1600" b="1"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latin typeface="Abadi" panose="020B0604020104020204" pitchFamily="34" charset="0"/>
                <a:ea typeface="Calibri" panose="020F0502020204030204" pitchFamily="34" charset="0"/>
                <a:cs typeface="SimSun" panose="02010600030101010101" pitchFamily="2" charset="-122"/>
              </a:rPr>
              <a:t>Basically, it splits the sum of squares into individual components that give information about the levels of variability within your regression model:</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latin typeface="Abadi" panose="020B0604020104020204" pitchFamily="34" charset="0"/>
                <a:ea typeface="Calibri" panose="020F0502020204030204" pitchFamily="34" charset="0"/>
                <a:cs typeface="SimSun" panose="02010600030101010101" pitchFamily="2" charset="-122"/>
              </a:rPr>
              <a:t> df is the number of the degrees of freedom associated with the sources of variance.</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latin typeface="Abadi" panose="020B0604020104020204" pitchFamily="34" charset="0"/>
                <a:ea typeface="Calibri" panose="020F0502020204030204" pitchFamily="34" charset="0"/>
                <a:cs typeface="SimSun" panose="02010600030101010101" pitchFamily="2" charset="-122"/>
              </a:rPr>
              <a:t>SS is the sum of squares. The smaller the Residual SS compared with the Total SS, the better your model fits the data.</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latin typeface="Abadi" panose="020B0604020104020204" pitchFamily="34" charset="0"/>
                <a:ea typeface="Calibri" panose="020F0502020204030204" pitchFamily="34" charset="0"/>
                <a:cs typeface="SimSun" panose="02010600030101010101" pitchFamily="2" charset="-122"/>
              </a:rPr>
              <a:t>MS is the mean square.</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latin typeface="Abadi" panose="020B0604020104020204" pitchFamily="34" charset="0"/>
                <a:ea typeface="Calibri" panose="020F0502020204030204" pitchFamily="34" charset="0"/>
                <a:cs typeface="SimSun" panose="02010600030101010101" pitchFamily="2" charset="-122"/>
              </a:rPr>
              <a:t>F is the F statistic, or F-test for the null hypothesis. It is used to test the overall significance of the model.</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b="1" dirty="0">
                <a:effectLst/>
                <a:latin typeface="Abadi" panose="020B0604020104020204" pitchFamily="34" charset="0"/>
                <a:ea typeface="Calibri" panose="020F0502020204030204" pitchFamily="34" charset="0"/>
                <a:cs typeface="SimSun" panose="02010600030101010101" pitchFamily="2" charset="-122"/>
              </a:rPr>
              <a:t>Significance F is the P-value of F</a:t>
            </a:r>
            <a:r>
              <a:rPr lang="en-US" sz="1800" dirty="0">
                <a:effectLst/>
                <a:latin typeface="Abadi" panose="020B0604020104020204" pitchFamily="34" charset="0"/>
                <a:ea typeface="Calibri" panose="020F0502020204030204" pitchFamily="34" charset="0"/>
                <a:cs typeface="SimSun" panose="02010600030101010101" pitchFamily="2" charset="-122"/>
              </a:rPr>
              <a:t>.</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latin typeface="Abadi" panose="020B0604020104020204" pitchFamily="34" charset="0"/>
                <a:ea typeface="Calibri" panose="020F0502020204030204" pitchFamily="34" charset="0"/>
                <a:cs typeface="SimSun" panose="02010600030101010101" pitchFamily="2" charset="-122"/>
              </a:rPr>
              <a:t>The ANOVA part is rarely used for a simple linear regression analysis in Excel, but you should definitely have a close look at the last component. The Significance F value gives an idea of how reliable (statistically significant) your results are. If Significance F is less than 0.05 (5%), your model is OK. If it is greater than 0.05, you'd probably better choose another independent variable.</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2599123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E9C4A8-DC16-49C1-B21F-21FCE4ADA3F1}"/>
              </a:ext>
            </a:extLst>
          </p:cNvPr>
          <p:cNvSpPr txBox="1"/>
          <p:nvPr/>
        </p:nvSpPr>
        <p:spPr>
          <a:xfrm>
            <a:off x="2678206" y="584587"/>
            <a:ext cx="6100482" cy="823367"/>
          </a:xfrm>
          <a:prstGeom prst="rect">
            <a:avLst/>
          </a:prstGeom>
          <a:noFill/>
        </p:spPr>
        <p:txBody>
          <a:bodyPr wrap="square">
            <a:spAutoFit/>
          </a:bodyPr>
          <a:lstStyle/>
          <a:p>
            <a:pPr algn="ctr">
              <a:lnSpc>
                <a:spcPct val="115000"/>
              </a:lnSpc>
              <a:spcAft>
                <a:spcPts val="1000"/>
              </a:spcAft>
            </a:pPr>
            <a:r>
              <a:rPr lang="en-US" sz="4400" dirty="0">
                <a:solidFill>
                  <a:srgbClr val="C0504D"/>
                </a:solidFill>
                <a:effectLst/>
                <a:latin typeface="Abadi" panose="020B0604020104020204" pitchFamily="34" charset="0"/>
                <a:ea typeface="Calibri" panose="020F0502020204030204" pitchFamily="34" charset="0"/>
                <a:cs typeface="SimSun" panose="02010600030101010101" pitchFamily="2" charset="-122"/>
              </a:rPr>
              <a:t>T-Test Analysis in Excel</a:t>
            </a:r>
            <a:endParaRPr lang="en-IN" sz="4400" dirty="0">
              <a:effectLst/>
              <a:latin typeface="Abadi" panose="020B0604020104020204" pitchFamily="34" charset="0"/>
              <a:ea typeface="Calibri" panose="020F0502020204030204" pitchFamily="34" charset="0"/>
              <a:cs typeface="SimSun" panose="02010600030101010101" pitchFamily="2" charset="-122"/>
            </a:endParaRPr>
          </a:p>
        </p:txBody>
      </p:sp>
      <p:sp>
        <p:nvSpPr>
          <p:cNvPr id="5" name="TextBox 4">
            <a:extLst>
              <a:ext uri="{FF2B5EF4-FFF2-40B4-BE49-F238E27FC236}">
                <a16:creationId xmlns:a16="http://schemas.microsoft.com/office/drawing/2014/main" id="{CFB3E6F0-75EE-49D1-8633-3647AA2FAAC7}"/>
              </a:ext>
            </a:extLst>
          </p:cNvPr>
          <p:cNvSpPr txBox="1"/>
          <p:nvPr/>
        </p:nvSpPr>
        <p:spPr>
          <a:xfrm>
            <a:off x="2286001" y="1567465"/>
            <a:ext cx="7151594" cy="3723070"/>
          </a:xfrm>
          <a:prstGeom prst="rect">
            <a:avLst/>
          </a:prstGeom>
          <a:noFill/>
        </p:spPr>
        <p:txBody>
          <a:bodyPr wrap="square">
            <a:spAutoFit/>
          </a:bodyPr>
          <a:lstStyle/>
          <a:p>
            <a:pPr algn="just">
              <a:lnSpc>
                <a:spcPct val="150000"/>
              </a:lnSpc>
              <a:spcAft>
                <a:spcPts val="600"/>
              </a:spcAft>
            </a:pPr>
            <a:r>
              <a:rPr lang="en-US" sz="1800" dirty="0">
                <a:effectLst/>
                <a:latin typeface="Abadi" panose="020B0604020104020204" pitchFamily="34" charset="0"/>
                <a:ea typeface="Calibri" panose="020F0502020204030204" pitchFamily="34" charset="0"/>
                <a:cs typeface="SimSun" panose="02010600030101010101" pitchFamily="2" charset="-122"/>
              </a:rPr>
              <a:t>A t-test is a statistical test that is used to compare the means of two groups. It is often used in hypothesis testing to determine whether a process or treatment actually has an effect on the population of interest, or whether two groups are different from one another.</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15000"/>
              </a:lnSpc>
              <a:spcAft>
                <a:spcPts val="1000"/>
              </a:spcAft>
            </a:pPr>
            <a:r>
              <a:rPr lang="en-US" sz="1800" dirty="0">
                <a:effectLst/>
                <a:latin typeface="Abadi" panose="020B0604020104020204" pitchFamily="34" charset="0"/>
                <a:ea typeface="Calibri" panose="020F0502020204030204" pitchFamily="34" charset="0"/>
                <a:cs typeface="SimSun" panose="02010600030101010101" pitchFamily="2" charset="-122"/>
              </a:rPr>
              <a:t>The t-test tells you how significant the differences between groups are. It can either be paired or unpaired t-test depending on whether the data is paired or unpaired. The ultimate goal for you is to find the p value and if it is less than 0.05 then there is significant difference between the two groups. If it is more than 0.05 then there is no significant difference between the two groups.</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553448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9A7FC7-A78E-434E-80DB-94B9BD78519D}"/>
              </a:ext>
            </a:extLst>
          </p:cNvPr>
          <p:cNvSpPr txBox="1"/>
          <p:nvPr/>
        </p:nvSpPr>
        <p:spPr>
          <a:xfrm>
            <a:off x="0" y="555811"/>
            <a:ext cx="3065929" cy="4342214"/>
          </a:xfrm>
          <a:prstGeom prst="rect">
            <a:avLst/>
          </a:prstGeom>
          <a:noFill/>
        </p:spPr>
        <p:txBody>
          <a:bodyPr wrap="square">
            <a:spAutoFit/>
          </a:bodyPr>
          <a:lstStyle/>
          <a:p>
            <a:pPr algn="just">
              <a:lnSpc>
                <a:spcPct val="115000"/>
              </a:lnSpc>
              <a:spcAft>
                <a:spcPts val="1000"/>
              </a:spcAft>
            </a:pPr>
            <a:r>
              <a:rPr lang="en-US" sz="1800" dirty="0">
                <a:effectLst/>
                <a:latin typeface="Abadi" panose="020B0604020104020204" pitchFamily="34" charset="0"/>
                <a:ea typeface="Calibri" panose="020F0502020204030204" pitchFamily="34" charset="0"/>
                <a:cs typeface="SimSun" panose="02010600030101010101" pitchFamily="2" charset="-122"/>
              </a:rPr>
              <a:t>T-Test: Two Sample assuming 	unequal variances – </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15000"/>
              </a:lnSpc>
              <a:spcAft>
                <a:spcPts val="1000"/>
              </a:spcAft>
            </a:pPr>
            <a:r>
              <a:rPr lang="en-US" sz="1800" dirty="0">
                <a:effectLst/>
                <a:latin typeface="Abadi" panose="020B0604020104020204" pitchFamily="34" charset="0"/>
                <a:ea typeface="Calibri" panose="020F0502020204030204" pitchFamily="34" charset="0"/>
                <a:cs typeface="SimSun" panose="02010600030101010101" pitchFamily="2" charset="-122"/>
              </a:rPr>
              <a:t>This tool executes a two-sample student's t-Test on data sets from two independent populations with unequal variances. This test can be either two-tailed or one-tailed contingent upon if we are testing that the two-population means are different or if one is greater than the other.</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72393BCA-FDDF-405D-A542-376A7D247C1F}"/>
              </a:ext>
            </a:extLst>
          </p:cNvPr>
          <p:cNvPicPr>
            <a:picLocks noChangeAspect="1"/>
          </p:cNvPicPr>
          <p:nvPr/>
        </p:nvPicPr>
        <p:blipFill>
          <a:blip r:embed="rId2"/>
          <a:stretch>
            <a:fillRect/>
          </a:stretch>
        </p:blipFill>
        <p:spPr>
          <a:xfrm>
            <a:off x="3263152" y="259976"/>
            <a:ext cx="8884023" cy="54524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862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139765-E4D6-4F42-8633-CD72CCF1A5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19999" y="478341"/>
            <a:ext cx="4069915" cy="178973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0161F6C-B019-4DDF-B886-D31A78CDB914}"/>
              </a:ext>
            </a:extLst>
          </p:cNvPr>
          <p:cNvSpPr txBox="1"/>
          <p:nvPr/>
        </p:nvSpPr>
        <p:spPr>
          <a:xfrm>
            <a:off x="486335" y="268942"/>
            <a:ext cx="6100482" cy="5531899"/>
          </a:xfrm>
          <a:prstGeom prst="rect">
            <a:avLst/>
          </a:prstGeom>
          <a:noFill/>
        </p:spPr>
        <p:txBody>
          <a:bodyPr wrap="square">
            <a:spAutoFit/>
          </a:bodyPr>
          <a:lstStyle/>
          <a:p>
            <a:pPr algn="just">
              <a:lnSpc>
                <a:spcPct val="150000"/>
              </a:lnSpc>
              <a:spcAft>
                <a:spcPts val="600"/>
              </a:spcAft>
            </a:pPr>
            <a:r>
              <a:rPr lang="en-US" sz="1600" b="1" dirty="0">
                <a:effectLst/>
                <a:latin typeface="Abadi" panose="020B0604020104020204" pitchFamily="34" charset="0"/>
                <a:ea typeface="Calibri" panose="020F0502020204030204" pitchFamily="34" charset="0"/>
                <a:cs typeface="SimSun" panose="02010600030101010101" pitchFamily="2" charset="-122"/>
              </a:rPr>
              <a:t>What is linear regression in data analytics?</a:t>
            </a:r>
            <a:endParaRPr lang="en-IN" sz="14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dirty="0">
                <a:effectLst/>
                <a:latin typeface="Abadi" panose="020B0604020104020204" pitchFamily="34" charset="0"/>
                <a:ea typeface="Calibri" panose="020F0502020204030204" pitchFamily="34" charset="0"/>
                <a:cs typeface="SimSun" panose="02010600030101010101" pitchFamily="2" charset="-122"/>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IN" sz="14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dirty="0">
                <a:effectLst/>
                <a:latin typeface="Abadi" panose="020B0604020104020204" pitchFamily="34" charset="0"/>
                <a:ea typeface="Calibri" panose="020F0502020204030204" pitchFamily="34" charset="0"/>
                <a:cs typeface="SimSun" panose="02010600030101010101" pitchFamily="2" charset="-122"/>
              </a:rPr>
              <a:t>In statistical modeling, regression analysis is a set of statistical processes for estimating the relationships between a dependent variable and one or more independent variables.</a:t>
            </a:r>
            <a:endParaRPr lang="en-IN" sz="14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b="1" dirty="0">
                <a:effectLst/>
                <a:latin typeface="Abadi" panose="020B0604020104020204" pitchFamily="34" charset="0"/>
                <a:ea typeface="Calibri" panose="020F0502020204030204" pitchFamily="34" charset="0"/>
                <a:cs typeface="SimSun" panose="02010600030101010101" pitchFamily="2" charset="-122"/>
              </a:rPr>
              <a:t>What is Logistic Regression in Data Analytics – </a:t>
            </a:r>
            <a:endParaRPr lang="en-IN" sz="14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600" dirty="0">
                <a:effectLst/>
                <a:latin typeface="Abadi" panose="020B0604020104020204" pitchFamily="34" charset="0"/>
                <a:ea typeface="Calibri" panose="020F0502020204030204" pitchFamily="34" charset="0"/>
                <a:cs typeface="SimSun" panose="02010600030101010101" pitchFamily="2" charset="-122"/>
              </a:rPr>
              <a:t>Logistic regression is a process of modeling the probability of a discrete outcome given an input variable. The most common logistic regression models a binary outcome; something that can take two values such as true/false, yes/no, and so on.</a:t>
            </a:r>
            <a:endParaRPr lang="en-IN" sz="14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098" name="Picture 2" descr="Understanding The Difference Between Linear vs Logistic Regression">
            <a:extLst>
              <a:ext uri="{FF2B5EF4-FFF2-40B4-BE49-F238E27FC236}">
                <a16:creationId xmlns:a16="http://schemas.microsoft.com/office/drawing/2014/main" id="{80E360D2-3B2E-4B72-8598-8F66AEDE4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376" y="2922494"/>
            <a:ext cx="4090289" cy="22439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4AC9BA-EBE1-41C3-B580-3D9328A3E130}"/>
              </a:ext>
            </a:extLst>
          </p:cNvPr>
          <p:cNvSpPr txBox="1"/>
          <p:nvPr/>
        </p:nvSpPr>
        <p:spPr>
          <a:xfrm>
            <a:off x="145676" y="764001"/>
            <a:ext cx="3476065" cy="3705117"/>
          </a:xfrm>
          <a:prstGeom prst="rect">
            <a:avLst/>
          </a:prstGeom>
          <a:noFill/>
        </p:spPr>
        <p:txBody>
          <a:bodyPr wrap="square">
            <a:spAutoFit/>
          </a:bodyPr>
          <a:lstStyle/>
          <a:p>
            <a:pPr algn="just">
              <a:lnSpc>
                <a:spcPct val="115000"/>
              </a:lnSpc>
              <a:spcAft>
                <a:spcPts val="1000"/>
              </a:spcAft>
            </a:pPr>
            <a:r>
              <a:rPr lang="en-US" sz="1800" b="1" dirty="0">
                <a:effectLst/>
                <a:latin typeface="Abadi" panose="020B0604020104020204" pitchFamily="34" charset="0"/>
                <a:ea typeface="Calibri" panose="020F0502020204030204" pitchFamily="34" charset="0"/>
                <a:cs typeface="SimSun" panose="02010600030101010101" pitchFamily="2" charset="-122"/>
              </a:rPr>
              <a:t>T-Test Paired Two Sample for Means - </a:t>
            </a:r>
            <a:endParaRPr lang="en-IN" sz="1600" b="1"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15000"/>
              </a:lnSpc>
              <a:spcAft>
                <a:spcPts val="1000"/>
              </a:spcAft>
            </a:pPr>
            <a:r>
              <a:rPr lang="en-US" sz="1800" dirty="0">
                <a:effectLst/>
                <a:latin typeface="Abadi" panose="020B0604020104020204" pitchFamily="34" charset="0"/>
                <a:ea typeface="Calibri" panose="020F0502020204030204" pitchFamily="34" charset="0"/>
                <a:cs typeface="SimSun" panose="02010600030101010101" pitchFamily="2" charset="-122"/>
              </a:rPr>
              <a:t>The t-Test Paired Two Sample for Means tool performs a paired two-sample Student's t-Test to ascertain if the null hypothesis (means of two populations are equal) can be accepted or rejected. This test does not assume that the variances of both populations are equal.</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14B73776-4F49-4721-A360-FF4DFE96B568}"/>
              </a:ext>
            </a:extLst>
          </p:cNvPr>
          <p:cNvPicPr>
            <a:picLocks noChangeAspect="1"/>
          </p:cNvPicPr>
          <p:nvPr/>
        </p:nvPicPr>
        <p:blipFill>
          <a:blip r:embed="rId2"/>
          <a:stretch>
            <a:fillRect/>
          </a:stretch>
        </p:blipFill>
        <p:spPr>
          <a:xfrm>
            <a:off x="3721474" y="190260"/>
            <a:ext cx="8324850" cy="5065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898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1AB0E-9BB8-4487-85EE-DC0B2F3A6212}"/>
              </a:ext>
            </a:extLst>
          </p:cNvPr>
          <p:cNvSpPr txBox="1"/>
          <p:nvPr/>
        </p:nvSpPr>
        <p:spPr>
          <a:xfrm>
            <a:off x="1553135" y="181176"/>
            <a:ext cx="8039100" cy="756938"/>
          </a:xfrm>
          <a:prstGeom prst="rect">
            <a:avLst/>
          </a:prstGeom>
          <a:noFill/>
        </p:spPr>
        <p:txBody>
          <a:bodyPr wrap="square">
            <a:spAutoFit/>
          </a:bodyPr>
          <a:lstStyle/>
          <a:p>
            <a:pPr algn="ctr">
              <a:lnSpc>
                <a:spcPct val="115000"/>
              </a:lnSpc>
              <a:spcAft>
                <a:spcPts val="1000"/>
              </a:spcAft>
            </a:pPr>
            <a:r>
              <a:rPr lang="en-US" sz="4000" dirty="0">
                <a:solidFill>
                  <a:srgbClr val="C0504D"/>
                </a:solidFill>
                <a:effectLst/>
                <a:latin typeface="Abadi" panose="020B0604020104020204" pitchFamily="34" charset="0"/>
                <a:ea typeface="Calibri" panose="020F0502020204030204" pitchFamily="34" charset="0"/>
                <a:cs typeface="SimSun" panose="02010600030101010101" pitchFamily="2" charset="-122"/>
              </a:rPr>
              <a:t>Linear Programming Using Solver </a:t>
            </a:r>
            <a:endParaRPr lang="en-IN" sz="4000" dirty="0">
              <a:effectLst/>
              <a:latin typeface="Abadi" panose="020B0604020104020204" pitchFamily="34" charset="0"/>
              <a:ea typeface="Calibri" panose="020F0502020204030204" pitchFamily="34" charset="0"/>
              <a:cs typeface="SimSun" panose="02010600030101010101" pitchFamily="2" charset="-122"/>
            </a:endParaRPr>
          </a:p>
        </p:txBody>
      </p:sp>
      <p:sp>
        <p:nvSpPr>
          <p:cNvPr id="5" name="TextBox 4">
            <a:extLst>
              <a:ext uri="{FF2B5EF4-FFF2-40B4-BE49-F238E27FC236}">
                <a16:creationId xmlns:a16="http://schemas.microsoft.com/office/drawing/2014/main" id="{E57CF50F-5E2D-4FDF-AE73-BD15B6E54A1B}"/>
              </a:ext>
            </a:extLst>
          </p:cNvPr>
          <p:cNvSpPr txBox="1"/>
          <p:nvPr/>
        </p:nvSpPr>
        <p:spPr>
          <a:xfrm>
            <a:off x="197224" y="938114"/>
            <a:ext cx="11869270" cy="4926157"/>
          </a:xfrm>
          <a:prstGeom prst="rect">
            <a:avLst/>
          </a:prstGeom>
          <a:noFill/>
        </p:spPr>
        <p:txBody>
          <a:bodyPr wrap="square">
            <a:spAutoFit/>
          </a:bodyPr>
          <a:lstStyle/>
          <a:p>
            <a:pPr algn="just">
              <a:lnSpc>
                <a:spcPct val="150000"/>
              </a:lnSpc>
              <a:spcAft>
                <a:spcPts val="600"/>
              </a:spcAft>
            </a:pPr>
            <a:r>
              <a:rPr lang="en-US" sz="1800" b="1" dirty="0">
                <a:solidFill>
                  <a:srgbClr val="000000"/>
                </a:solidFill>
                <a:effectLst/>
                <a:latin typeface="Abadi" panose="020B0604020104020204" pitchFamily="34" charset="0"/>
                <a:ea typeface="Calibri" panose="020F0502020204030204" pitchFamily="34" charset="0"/>
                <a:cs typeface="SimSun" panose="02010600030101010101" pitchFamily="2" charset="-122"/>
              </a:rPr>
              <a:t>Solver - </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Solver is a Microsoft Excel add-in program you can use for what-if analysis. Use Solver to find an optimal (maximum or minimum) value for a formula in one cell — called the objective cell — subject to constraints, or limits, on the values of other formula cells on a worksheet.</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The purpose of Solver Table is very much like that of an Excel data table: to vary one or two inputs and keep track of one or more outputs. The main difference is that Solver Table runs Solver for each input value (or combination of input values) and reports the optimal results in the table.</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b="1" dirty="0">
                <a:solidFill>
                  <a:srgbClr val="000000"/>
                </a:solidFill>
                <a:effectLst/>
                <a:latin typeface="Abadi" panose="020B0604020104020204" pitchFamily="34" charset="0"/>
                <a:ea typeface="Calibri" panose="020F0502020204030204" pitchFamily="34" charset="0"/>
                <a:cs typeface="SimSun" panose="02010600030101010101" pitchFamily="2" charset="-122"/>
              </a:rPr>
              <a:t>Linear Programming –</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Linear programming is used for obtaining the most optimal solution for a problem with given constraints. In linear programming, we formulate our real-life problem into a mathematical model. It involves an objective function, linear inequalities with subject to constraints.</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2612323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CA6EA0-E1B6-43B0-886F-28A7D341AEC0}"/>
              </a:ext>
            </a:extLst>
          </p:cNvPr>
          <p:cNvSpPr txBox="1"/>
          <p:nvPr/>
        </p:nvSpPr>
        <p:spPr>
          <a:xfrm>
            <a:off x="575982" y="308069"/>
            <a:ext cx="6100482" cy="5264711"/>
          </a:xfrm>
          <a:prstGeom prst="rect">
            <a:avLst/>
          </a:prstGeom>
          <a:noFill/>
        </p:spPr>
        <p:txBody>
          <a:bodyPr wrap="square">
            <a:spAutoFit/>
          </a:bodyPr>
          <a:lstStyle/>
          <a:p>
            <a:pPr algn="just">
              <a:lnSpc>
                <a:spcPct val="150000"/>
              </a:lnSpc>
              <a:spcAft>
                <a:spcPts val="600"/>
              </a:spcAft>
            </a:pPr>
            <a:r>
              <a:rPr lang="en-US" sz="1800" b="1" dirty="0">
                <a:solidFill>
                  <a:srgbClr val="000000"/>
                </a:solidFill>
                <a:effectLst/>
                <a:latin typeface="Abadi" panose="020B0604020104020204" pitchFamily="34" charset="0"/>
                <a:ea typeface="Calibri" panose="020F0502020204030204" pitchFamily="34" charset="0"/>
                <a:cs typeface="SimSun" panose="02010600030101010101" pitchFamily="2" charset="-122"/>
              </a:rPr>
              <a:t>ASSIGNMENT PROBLEM – </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The assignment problem is a fundamental combinatorial optimization problem. In its most general form, the problem is as follows: The problem instance has a number of agents and a number of tasks. Any agent can be assigned to perform any task, incurring some cost that may vary depending on the agent-task assignment.</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For example – </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An assignment problem is a particular case of transportation problem where the objective is to assign a number of resources to an equal number of activities so as to </a:t>
            </a:r>
            <a:r>
              <a:rPr lang="en-US" sz="1800" dirty="0" err="1">
                <a:solidFill>
                  <a:srgbClr val="000000"/>
                </a:solidFill>
                <a:effectLst/>
                <a:latin typeface="Abadi" panose="020B0604020104020204" pitchFamily="34" charset="0"/>
                <a:ea typeface="Calibri" panose="020F0502020204030204" pitchFamily="34" charset="0"/>
                <a:cs typeface="SimSun" panose="02010600030101010101" pitchFamily="2" charset="-122"/>
              </a:rPr>
              <a:t>minimise</a:t>
            </a:r>
            <a:r>
              <a:rPr lang="en-US" sz="1800" dirty="0">
                <a:solidFill>
                  <a:srgbClr val="000000"/>
                </a:solidFill>
                <a:effectLst/>
                <a:latin typeface="Abadi" panose="020B0604020104020204" pitchFamily="34" charset="0"/>
                <a:ea typeface="Calibri" panose="020F0502020204030204" pitchFamily="34" charset="0"/>
                <a:cs typeface="SimSun" panose="02010600030101010101" pitchFamily="2" charset="-122"/>
              </a:rPr>
              <a:t> total cost or maximize total profit of allocation.</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5122" name="Picture 2" descr="Assignment Problem in Excel (In Easy Steps)">
            <a:extLst>
              <a:ext uri="{FF2B5EF4-FFF2-40B4-BE49-F238E27FC236}">
                <a16:creationId xmlns:a16="http://schemas.microsoft.com/office/drawing/2014/main" id="{DEE57655-61B4-4507-B6FE-711BA15FD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916" y="1577787"/>
            <a:ext cx="4656376" cy="2497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2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A53134-A369-440A-9CB9-5D4B0D9C24AC}"/>
              </a:ext>
            </a:extLst>
          </p:cNvPr>
          <p:cNvPicPr>
            <a:picLocks noChangeAspect="1"/>
          </p:cNvPicPr>
          <p:nvPr/>
        </p:nvPicPr>
        <p:blipFill>
          <a:blip r:embed="rId2"/>
          <a:stretch>
            <a:fillRect/>
          </a:stretch>
        </p:blipFill>
        <p:spPr>
          <a:xfrm>
            <a:off x="1362635" y="794914"/>
            <a:ext cx="9009529" cy="506786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8149B2C-EF2D-4069-A7CE-AB3A4D101B31}"/>
              </a:ext>
            </a:extLst>
          </p:cNvPr>
          <p:cNvSpPr txBox="1"/>
          <p:nvPr/>
        </p:nvSpPr>
        <p:spPr>
          <a:xfrm>
            <a:off x="2274794" y="197047"/>
            <a:ext cx="8552329" cy="463397"/>
          </a:xfrm>
          <a:prstGeom prst="rect">
            <a:avLst/>
          </a:prstGeom>
          <a:noFill/>
        </p:spPr>
        <p:txBody>
          <a:bodyPr wrap="square">
            <a:spAutoFit/>
          </a:bodyPr>
          <a:lstStyle/>
          <a:p>
            <a:pPr algn="just">
              <a:lnSpc>
                <a:spcPct val="150000"/>
              </a:lnSpc>
              <a:spcAft>
                <a:spcPts val="600"/>
              </a:spcAft>
            </a:pPr>
            <a:r>
              <a:rPr lang="en-US" sz="1800" b="1" dirty="0">
                <a:solidFill>
                  <a:srgbClr val="000000"/>
                </a:solidFill>
                <a:effectLst/>
                <a:latin typeface="Abadi" panose="020B0604020104020204" pitchFamily="34" charset="0"/>
                <a:ea typeface="Calibri" panose="020F0502020204030204" pitchFamily="34" charset="0"/>
                <a:cs typeface="SimSun" panose="02010600030101010101" pitchFamily="2" charset="-122"/>
              </a:rPr>
              <a:t>SOLVER OPTIONS AND DATA FOR THE ASSIGNMENT PROBLEM -</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2174518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24DDA-D138-470C-BB1E-6BB6A09E8593}"/>
              </a:ext>
            </a:extLst>
          </p:cNvPr>
          <p:cNvPicPr>
            <a:picLocks noChangeAspect="1"/>
          </p:cNvPicPr>
          <p:nvPr/>
        </p:nvPicPr>
        <p:blipFill>
          <a:blip r:embed="rId2"/>
          <a:stretch>
            <a:fillRect/>
          </a:stretch>
        </p:blipFill>
        <p:spPr>
          <a:xfrm>
            <a:off x="1344706" y="923434"/>
            <a:ext cx="8908676" cy="501113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AE5DC9C7-1259-46C4-BEAC-70E1CA66EF85}"/>
              </a:ext>
            </a:extLst>
          </p:cNvPr>
          <p:cNvSpPr txBox="1"/>
          <p:nvPr/>
        </p:nvSpPr>
        <p:spPr>
          <a:xfrm>
            <a:off x="1927411" y="214976"/>
            <a:ext cx="8908676" cy="463397"/>
          </a:xfrm>
          <a:prstGeom prst="rect">
            <a:avLst/>
          </a:prstGeom>
          <a:noFill/>
        </p:spPr>
        <p:txBody>
          <a:bodyPr wrap="square">
            <a:spAutoFit/>
          </a:bodyPr>
          <a:lstStyle/>
          <a:p>
            <a:pPr algn="just">
              <a:lnSpc>
                <a:spcPct val="150000"/>
              </a:lnSpc>
              <a:spcAft>
                <a:spcPts val="600"/>
              </a:spcAft>
            </a:pPr>
            <a:r>
              <a:rPr lang="en-US" sz="1800" b="1" dirty="0">
                <a:effectLst/>
                <a:latin typeface="Abadi" panose="020B0604020104020204" pitchFamily="34" charset="0"/>
                <a:ea typeface="Calibri" panose="020F0502020204030204" pitchFamily="34" charset="0"/>
                <a:cs typeface="SimSun" panose="02010600030101010101" pitchFamily="2" charset="-122"/>
              </a:rPr>
              <a:t>MAXIMIZING THE OUTPUT WHILE SATISFYING ALL THE CONSTRAINTS</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2912528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66BA55-CA2E-4B6C-9E15-0AA9474C6E74}"/>
              </a:ext>
            </a:extLst>
          </p:cNvPr>
          <p:cNvPicPr>
            <a:picLocks noChangeAspect="1"/>
          </p:cNvPicPr>
          <p:nvPr/>
        </p:nvPicPr>
        <p:blipFill>
          <a:blip r:embed="rId2"/>
          <a:stretch>
            <a:fillRect/>
          </a:stretch>
        </p:blipFill>
        <p:spPr>
          <a:xfrm>
            <a:off x="1228166" y="757941"/>
            <a:ext cx="9234394" cy="519434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F100FF0-E277-437A-8B19-BB9DEEB8DAE9}"/>
              </a:ext>
            </a:extLst>
          </p:cNvPr>
          <p:cNvSpPr txBox="1"/>
          <p:nvPr/>
        </p:nvSpPr>
        <p:spPr>
          <a:xfrm>
            <a:off x="2043952" y="125330"/>
            <a:ext cx="9007288" cy="463397"/>
          </a:xfrm>
          <a:prstGeom prst="rect">
            <a:avLst/>
          </a:prstGeom>
          <a:noFill/>
        </p:spPr>
        <p:txBody>
          <a:bodyPr wrap="square">
            <a:spAutoFit/>
          </a:bodyPr>
          <a:lstStyle/>
          <a:p>
            <a:pPr algn="just">
              <a:lnSpc>
                <a:spcPct val="150000"/>
              </a:lnSpc>
              <a:spcAft>
                <a:spcPts val="600"/>
              </a:spcAft>
            </a:pPr>
            <a:r>
              <a:rPr lang="en-US" sz="1800" b="1" dirty="0">
                <a:effectLst/>
                <a:latin typeface="Abadi" panose="020B0604020104020204" pitchFamily="34" charset="0"/>
                <a:ea typeface="Calibri" panose="020F0502020204030204" pitchFamily="34" charset="0"/>
                <a:cs typeface="SimSun" panose="02010600030101010101" pitchFamily="2" charset="-122"/>
              </a:rPr>
              <a:t>MINIMIZING THE OUTPUT WHILE SATISFYING ALL THE CONSTRAINTS</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3506804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 the Tableau Era Over | A Look into the Future of Tableau">
            <a:extLst>
              <a:ext uri="{FF2B5EF4-FFF2-40B4-BE49-F238E27FC236}">
                <a16:creationId xmlns:a16="http://schemas.microsoft.com/office/drawing/2014/main" id="{D86A95C1-95B8-4F5D-A8D8-224CC85D907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9674" y="1480298"/>
            <a:ext cx="2522444" cy="2522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2EBB08B8-AE30-4D1C-8C2A-C700D4979E8B}"/>
              </a:ext>
            </a:extLst>
          </p:cNvPr>
          <p:cNvSpPr txBox="1"/>
          <p:nvPr/>
        </p:nvSpPr>
        <p:spPr>
          <a:xfrm>
            <a:off x="403412" y="349031"/>
            <a:ext cx="6100482" cy="557525"/>
          </a:xfrm>
          <a:prstGeom prst="rect">
            <a:avLst/>
          </a:prstGeom>
          <a:noFill/>
        </p:spPr>
        <p:txBody>
          <a:bodyPr wrap="square">
            <a:spAutoFit/>
          </a:bodyPr>
          <a:lstStyle/>
          <a:p>
            <a:pPr algn="ctr">
              <a:lnSpc>
                <a:spcPct val="115000"/>
              </a:lnSpc>
              <a:spcAft>
                <a:spcPts val="1000"/>
              </a:spcAft>
            </a:pPr>
            <a:r>
              <a:rPr lang="en-US" sz="2800" dirty="0">
                <a:solidFill>
                  <a:srgbClr val="C0504D"/>
                </a:solidFill>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Tableau – Data Visualization Software</a:t>
            </a:r>
            <a:endParaRPr lang="en-IN" sz="12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p:txBody>
      </p:sp>
      <p:sp>
        <p:nvSpPr>
          <p:cNvPr id="6" name="TextBox 5">
            <a:extLst>
              <a:ext uri="{FF2B5EF4-FFF2-40B4-BE49-F238E27FC236}">
                <a16:creationId xmlns:a16="http://schemas.microsoft.com/office/drawing/2014/main" id="{60F292D0-0F32-4C9A-BBBD-7B5D902D8ACD}"/>
              </a:ext>
            </a:extLst>
          </p:cNvPr>
          <p:cNvSpPr txBox="1"/>
          <p:nvPr/>
        </p:nvSpPr>
        <p:spPr>
          <a:xfrm>
            <a:off x="333935" y="982648"/>
            <a:ext cx="6945405" cy="4696029"/>
          </a:xfrm>
          <a:prstGeom prst="rect">
            <a:avLst/>
          </a:prstGeom>
          <a:noFill/>
        </p:spPr>
        <p:txBody>
          <a:bodyPr wrap="square">
            <a:spAutoFit/>
          </a:bodyPr>
          <a:lstStyle/>
          <a:p>
            <a:pPr algn="just">
              <a:lnSpc>
                <a:spcPct val="150000"/>
              </a:lnSpc>
              <a:spcAft>
                <a:spcPts val="600"/>
              </a:spcAft>
            </a:pPr>
            <a:r>
              <a:rPr lang="en-US" sz="1800" dirty="0">
                <a:effectLst/>
                <a:latin typeface="Abadi" panose="020B0604020104020204" pitchFamily="34" charset="0"/>
                <a:ea typeface="Calibri" panose="020F0502020204030204" pitchFamily="34" charset="0"/>
                <a:cs typeface="SimSun" panose="02010600030101010101" pitchFamily="2" charset="-122"/>
              </a:rPr>
              <a:t>Tableau Software is an American Data Visualization software company focused on business intelligence. Tableau is a leading data visualization tool used for data analysis and business intelligence.</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latin typeface="Abadi" panose="020B0604020104020204" pitchFamily="34" charset="0"/>
                <a:ea typeface="Calibri" panose="020F0502020204030204" pitchFamily="34" charset="0"/>
                <a:cs typeface="SimSun" panose="02010600030101010101" pitchFamily="2" charset="-122"/>
              </a:rPr>
              <a:t>Excel works well when you have to create quick, one-off reports. Tableau is useful when you want a more detailed analysis of your business reports. Users can create and distribute an interactive and shareable dashboard, which depict the trends, variations, and density of the data in the form of graphs and charts. Tableau can connect to files, relational, and Big Data sources to acquire and process data. The software allows data blending and real-time collaboration, which makes it very unique.</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343499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3E88ED-501A-4228-B853-AC785C346916}"/>
              </a:ext>
            </a:extLst>
          </p:cNvPr>
          <p:cNvSpPr txBox="1"/>
          <p:nvPr/>
        </p:nvSpPr>
        <p:spPr>
          <a:xfrm>
            <a:off x="477371" y="154282"/>
            <a:ext cx="6100482" cy="491032"/>
          </a:xfrm>
          <a:prstGeom prst="rect">
            <a:avLst/>
          </a:prstGeom>
          <a:noFill/>
        </p:spPr>
        <p:txBody>
          <a:bodyPr wrap="square">
            <a:spAutoFit/>
          </a:bodyPr>
          <a:lstStyle/>
          <a:p>
            <a:pPr algn="just">
              <a:lnSpc>
                <a:spcPct val="115000"/>
              </a:lnSpc>
              <a:spcAft>
                <a:spcPts val="1000"/>
              </a:spcAft>
            </a:pPr>
            <a:r>
              <a:rPr lang="en-US" sz="2400" dirty="0">
                <a:effectLst/>
                <a:latin typeface="Abadi" panose="020B0604020104020204" pitchFamily="34" charset="0"/>
                <a:ea typeface="Calibri" panose="020F0502020204030204" pitchFamily="34" charset="0"/>
                <a:cs typeface="SimSun" panose="02010600030101010101" pitchFamily="2" charset="-122"/>
              </a:rPr>
              <a:t>Data we will be working on – </a:t>
            </a:r>
            <a:endParaRPr lang="en-IN" sz="14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8D3FAD0E-11CF-49B1-B156-2E9AB04C4D6B}"/>
              </a:ext>
            </a:extLst>
          </p:cNvPr>
          <p:cNvPicPr>
            <a:picLocks noChangeAspect="1"/>
          </p:cNvPicPr>
          <p:nvPr/>
        </p:nvPicPr>
        <p:blipFill>
          <a:blip r:embed="rId2"/>
          <a:stretch>
            <a:fillRect/>
          </a:stretch>
        </p:blipFill>
        <p:spPr>
          <a:xfrm>
            <a:off x="1281953" y="764522"/>
            <a:ext cx="8776447" cy="49367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4602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4837FE-25D8-48DF-B7EC-011FEB4F8B65}"/>
              </a:ext>
            </a:extLst>
          </p:cNvPr>
          <p:cNvSpPr txBox="1"/>
          <p:nvPr/>
        </p:nvSpPr>
        <p:spPr>
          <a:xfrm>
            <a:off x="495300" y="288750"/>
            <a:ext cx="6488206" cy="491032"/>
          </a:xfrm>
          <a:prstGeom prst="rect">
            <a:avLst/>
          </a:prstGeom>
          <a:noFill/>
        </p:spPr>
        <p:txBody>
          <a:bodyPr wrap="square">
            <a:spAutoFit/>
          </a:bodyPr>
          <a:lstStyle/>
          <a:p>
            <a:pPr algn="just">
              <a:lnSpc>
                <a:spcPct val="115000"/>
              </a:lnSpc>
              <a:spcAft>
                <a:spcPts val="1000"/>
              </a:spcAft>
            </a:pPr>
            <a:r>
              <a:rPr lang="en-US" sz="2400" dirty="0">
                <a:effectLst/>
                <a:latin typeface="Abadi" panose="020B0604020104020204" pitchFamily="34" charset="0"/>
                <a:ea typeface="Calibri" panose="020F0502020204030204" pitchFamily="34" charset="0"/>
                <a:cs typeface="SimSun" panose="02010600030101010101" pitchFamily="2" charset="-122"/>
              </a:rPr>
              <a:t>Creating Bar Graphs for Profit by Category - </a:t>
            </a:r>
            <a:endParaRPr lang="en-IN" sz="14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CC497C1C-D5AB-42C6-821E-34150930B6A4}"/>
              </a:ext>
            </a:extLst>
          </p:cNvPr>
          <p:cNvPicPr>
            <a:picLocks noChangeAspect="1"/>
          </p:cNvPicPr>
          <p:nvPr/>
        </p:nvPicPr>
        <p:blipFill>
          <a:blip r:embed="rId2"/>
          <a:stretch>
            <a:fillRect/>
          </a:stretch>
        </p:blipFill>
        <p:spPr>
          <a:xfrm>
            <a:off x="1515036" y="849686"/>
            <a:ext cx="8848164" cy="4977093"/>
          </a:xfrm>
          <a:prstGeom prst="rect">
            <a:avLst/>
          </a:prstGeom>
        </p:spPr>
      </p:pic>
    </p:spTree>
    <p:extLst>
      <p:ext uri="{BB962C8B-B14F-4D97-AF65-F5344CB8AC3E}">
        <p14:creationId xmlns:p14="http://schemas.microsoft.com/office/powerpoint/2010/main" val="453906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490FA3-FAC4-41DE-8837-E96D5052B887}"/>
              </a:ext>
            </a:extLst>
          </p:cNvPr>
          <p:cNvSpPr txBox="1"/>
          <p:nvPr/>
        </p:nvSpPr>
        <p:spPr>
          <a:xfrm>
            <a:off x="2315135" y="470138"/>
            <a:ext cx="7841876" cy="709233"/>
          </a:xfrm>
          <a:prstGeom prst="rect">
            <a:avLst/>
          </a:prstGeom>
          <a:noFill/>
        </p:spPr>
        <p:txBody>
          <a:bodyPr wrap="square">
            <a:spAutoFit/>
          </a:bodyPr>
          <a:lstStyle/>
          <a:p>
            <a:pPr algn="just">
              <a:lnSpc>
                <a:spcPct val="115000"/>
              </a:lnSpc>
              <a:spcAft>
                <a:spcPts val="1000"/>
              </a:spcAft>
            </a:pPr>
            <a:r>
              <a:rPr lang="en-US" sz="1800" dirty="0">
                <a:effectLst/>
                <a:latin typeface="Abadi" panose="020B0604020104020204" pitchFamily="34" charset="0"/>
                <a:ea typeface="Calibri" panose="020F0502020204030204" pitchFamily="34" charset="0"/>
                <a:cs typeface="SimSun" panose="02010600030101010101" pitchFamily="2" charset="-122"/>
              </a:rPr>
              <a:t>Establishing unique colors for easy identification of trends if there exists any or having a differentiations identification. </a:t>
            </a:r>
            <a:endParaRPr lang="en-IN" sz="11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FE39142B-BBBE-4197-B7E2-D5CD9DB82648}"/>
              </a:ext>
            </a:extLst>
          </p:cNvPr>
          <p:cNvPicPr>
            <a:picLocks noChangeAspect="1"/>
          </p:cNvPicPr>
          <p:nvPr/>
        </p:nvPicPr>
        <p:blipFill>
          <a:blip r:embed="rId2"/>
          <a:stretch>
            <a:fillRect/>
          </a:stretch>
        </p:blipFill>
        <p:spPr>
          <a:xfrm>
            <a:off x="31377" y="1407459"/>
            <a:ext cx="6024283" cy="338865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504B29C-38C2-42FC-B46C-7E449FDC45A9}"/>
              </a:ext>
            </a:extLst>
          </p:cNvPr>
          <p:cNvPicPr>
            <a:picLocks noChangeAspect="1"/>
          </p:cNvPicPr>
          <p:nvPr/>
        </p:nvPicPr>
        <p:blipFill>
          <a:blip r:embed="rId3"/>
          <a:stretch>
            <a:fillRect/>
          </a:stretch>
        </p:blipFill>
        <p:spPr>
          <a:xfrm>
            <a:off x="6136339" y="1407458"/>
            <a:ext cx="6024283" cy="3388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4656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DB50B-0B60-47EE-8627-E4A6B5D34BC5}"/>
              </a:ext>
            </a:extLst>
          </p:cNvPr>
          <p:cNvSpPr txBox="1"/>
          <p:nvPr/>
        </p:nvSpPr>
        <p:spPr>
          <a:xfrm>
            <a:off x="233082" y="188259"/>
            <a:ext cx="8917641" cy="4926862"/>
          </a:xfrm>
          <a:prstGeom prst="rect">
            <a:avLst/>
          </a:prstGeom>
          <a:noFill/>
        </p:spPr>
        <p:txBody>
          <a:bodyPr wrap="square">
            <a:spAutoFit/>
          </a:bodyPr>
          <a:lstStyle/>
          <a:p>
            <a:pPr algn="just">
              <a:lnSpc>
                <a:spcPct val="150000"/>
              </a:lnSpc>
              <a:spcAft>
                <a:spcPts val="600"/>
              </a:spcAft>
            </a:pPr>
            <a:r>
              <a:rPr lang="en-US" sz="1800" b="1"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Binary Logistic Regression – </a:t>
            </a:r>
            <a:endParaRPr lang="en-IN" sz="16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Binary logistic regression (LR) is a regression model where the target variable is binary, that is, it can take only two values, 0 or 1. It is the most utilized regression model in readmission prediction, given that the output is modelled as readmitted (1) or not readmitted (0).</a:t>
            </a:r>
            <a:endParaRPr lang="en-IN" sz="16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b="1"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Multinomial Logistic Regression – </a:t>
            </a:r>
            <a:endParaRPr lang="en-IN" sz="16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Multinomial logistic regression is a simple extension of binary logistic regression that allows for more than two categories of the dependent or outcome variable. Like binary logistic regression, multinomial logistic regression uses maximum likelihood estimation to evaluate the probability of categorical membership.</a:t>
            </a:r>
            <a:endParaRPr lang="en-IN" sz="16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a:p>
            <a:pPr algn="just">
              <a:lnSpc>
                <a:spcPct val="150000"/>
              </a:lnSpc>
              <a:spcAft>
                <a:spcPts val="600"/>
              </a:spcAft>
            </a:pPr>
            <a:r>
              <a:rPr lang="en-US" sz="1800" b="1"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 </a:t>
            </a:r>
            <a:endParaRPr lang="en-IN" sz="16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582496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BDF817-403A-4378-999F-1CDAC25B5821}"/>
              </a:ext>
            </a:extLst>
          </p:cNvPr>
          <p:cNvSpPr txBox="1"/>
          <p:nvPr/>
        </p:nvSpPr>
        <p:spPr>
          <a:xfrm>
            <a:off x="360829" y="118422"/>
            <a:ext cx="6100482" cy="491032"/>
          </a:xfrm>
          <a:prstGeom prst="rect">
            <a:avLst/>
          </a:prstGeom>
          <a:noFill/>
        </p:spPr>
        <p:txBody>
          <a:bodyPr wrap="square">
            <a:spAutoFit/>
          </a:bodyPr>
          <a:lstStyle/>
          <a:p>
            <a:pPr algn="just">
              <a:lnSpc>
                <a:spcPct val="115000"/>
              </a:lnSpc>
              <a:spcAft>
                <a:spcPts val="1000"/>
              </a:spcAft>
            </a:pPr>
            <a:r>
              <a:rPr lang="en-US" sz="2400" dirty="0">
                <a:effectLst/>
                <a:latin typeface="Abadi" panose="020B0604020104020204" pitchFamily="34" charset="0"/>
                <a:ea typeface="Calibri" panose="020F0502020204030204" pitchFamily="34" charset="0"/>
                <a:cs typeface="SimSun" panose="02010600030101010101" pitchFamily="2" charset="-122"/>
              </a:rPr>
              <a:t>Profit By State -</a:t>
            </a:r>
            <a:endParaRPr lang="en-IN" sz="14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81ECCAC3-D696-4EC1-8036-4EDFF79964A5}"/>
              </a:ext>
            </a:extLst>
          </p:cNvPr>
          <p:cNvPicPr>
            <a:picLocks noChangeAspect="1"/>
          </p:cNvPicPr>
          <p:nvPr/>
        </p:nvPicPr>
        <p:blipFill>
          <a:blip r:embed="rId2"/>
          <a:stretch>
            <a:fillRect/>
          </a:stretch>
        </p:blipFill>
        <p:spPr>
          <a:xfrm>
            <a:off x="1452282" y="609454"/>
            <a:ext cx="9083736" cy="5109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583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44DC8F-6B92-4271-AAC4-66F6529F89FC}"/>
              </a:ext>
            </a:extLst>
          </p:cNvPr>
          <p:cNvSpPr txBox="1"/>
          <p:nvPr/>
        </p:nvSpPr>
        <p:spPr>
          <a:xfrm>
            <a:off x="277906" y="188259"/>
            <a:ext cx="6819899" cy="369332"/>
          </a:xfrm>
          <a:prstGeom prst="rect">
            <a:avLst/>
          </a:prstGeom>
          <a:noFill/>
        </p:spPr>
        <p:txBody>
          <a:bodyPr wrap="square">
            <a:spAutoFit/>
          </a:bodyPr>
          <a:lstStyle/>
          <a:p>
            <a:r>
              <a:rPr lang="en-US" sz="1800" dirty="0">
                <a:effectLst/>
                <a:latin typeface="Abadi" panose="020B0604020104020204" pitchFamily="34" charset="0"/>
                <a:ea typeface="Calibri" panose="020F0502020204030204" pitchFamily="34" charset="0"/>
              </a:rPr>
              <a:t>Profit By Manufacturer</a:t>
            </a:r>
            <a:endParaRPr lang="en-IN" dirty="0">
              <a:latin typeface="Abadi" panose="020B0604020104020204" pitchFamily="34" charset="0"/>
            </a:endParaRPr>
          </a:p>
        </p:txBody>
      </p:sp>
      <p:pic>
        <p:nvPicPr>
          <p:cNvPr id="4" name="Picture 3">
            <a:extLst>
              <a:ext uri="{FF2B5EF4-FFF2-40B4-BE49-F238E27FC236}">
                <a16:creationId xmlns:a16="http://schemas.microsoft.com/office/drawing/2014/main" id="{EDAE98D6-6DB8-4DF0-929E-94E86E8BBCC9}"/>
              </a:ext>
            </a:extLst>
          </p:cNvPr>
          <p:cNvPicPr>
            <a:picLocks noChangeAspect="1"/>
          </p:cNvPicPr>
          <p:nvPr/>
        </p:nvPicPr>
        <p:blipFill>
          <a:blip r:embed="rId2"/>
          <a:stretch>
            <a:fillRect/>
          </a:stretch>
        </p:blipFill>
        <p:spPr>
          <a:xfrm>
            <a:off x="1317812" y="661428"/>
            <a:ext cx="9278470" cy="52191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611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FAA78C-707B-4900-86E7-7F373DD55A1A}"/>
              </a:ext>
            </a:extLst>
          </p:cNvPr>
          <p:cNvSpPr txBox="1"/>
          <p:nvPr/>
        </p:nvSpPr>
        <p:spPr>
          <a:xfrm>
            <a:off x="522193" y="391544"/>
            <a:ext cx="8810065" cy="709938"/>
          </a:xfrm>
          <a:prstGeom prst="rect">
            <a:avLst/>
          </a:prstGeom>
          <a:noFill/>
        </p:spPr>
        <p:txBody>
          <a:bodyPr wrap="square">
            <a:spAutoFit/>
          </a:bodyPr>
          <a:lstStyle/>
          <a:p>
            <a:pPr algn="just">
              <a:lnSpc>
                <a:spcPct val="115000"/>
              </a:lnSpc>
              <a:spcAft>
                <a:spcPts val="1000"/>
              </a:spcAft>
            </a:pPr>
            <a:r>
              <a:rPr lang="en-US" sz="1800" dirty="0">
                <a:effectLst/>
                <a:latin typeface="Abadi" panose="020B0604020104020204" pitchFamily="34" charset="0"/>
                <a:ea typeface="Calibri" panose="020F0502020204030204" pitchFamily="34" charset="0"/>
                <a:cs typeface="SimSun" panose="02010600030101010101" pitchFamily="2" charset="-122"/>
              </a:rPr>
              <a:t>Sorting the above unsorted values in ascending order to identify positive trends in respective manufacturers and negative trends in respective manufacturers.</a:t>
            </a:r>
            <a:endParaRPr lang="en-IN" sz="1100" dirty="0">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4D498CE2-0D4C-4BB5-BE53-A936D13FED09}"/>
              </a:ext>
            </a:extLst>
          </p:cNvPr>
          <p:cNvPicPr>
            <a:picLocks noChangeAspect="1"/>
          </p:cNvPicPr>
          <p:nvPr/>
        </p:nvPicPr>
        <p:blipFill>
          <a:blip r:embed="rId2"/>
          <a:stretch>
            <a:fillRect/>
          </a:stretch>
        </p:blipFill>
        <p:spPr>
          <a:xfrm>
            <a:off x="1568824" y="1122550"/>
            <a:ext cx="8570258" cy="4820770"/>
          </a:xfrm>
          <a:prstGeom prst="rect">
            <a:avLst/>
          </a:prstGeom>
        </p:spPr>
      </p:pic>
    </p:spTree>
    <p:extLst>
      <p:ext uri="{BB962C8B-B14F-4D97-AF65-F5344CB8AC3E}">
        <p14:creationId xmlns:p14="http://schemas.microsoft.com/office/powerpoint/2010/main" val="3028301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E9EC79-AE80-4108-A529-BF993F3699E7}"/>
              </a:ext>
            </a:extLst>
          </p:cNvPr>
          <p:cNvSpPr txBox="1"/>
          <p:nvPr/>
        </p:nvSpPr>
        <p:spPr>
          <a:xfrm>
            <a:off x="450477" y="308392"/>
            <a:ext cx="6100482" cy="369332"/>
          </a:xfrm>
          <a:prstGeom prst="rect">
            <a:avLst/>
          </a:prstGeom>
          <a:noFill/>
        </p:spPr>
        <p:txBody>
          <a:bodyPr wrap="square">
            <a:spAutoFit/>
          </a:bodyPr>
          <a:lstStyle/>
          <a:p>
            <a:r>
              <a:rPr lang="en-US" sz="1800" dirty="0">
                <a:effectLst/>
                <a:latin typeface="Abadi" panose="020B0604020104020204" pitchFamily="34" charset="0"/>
                <a:ea typeface="Calibri" panose="020F0502020204030204" pitchFamily="34" charset="0"/>
              </a:rPr>
              <a:t>Displaying the bottom 30 profits by Manufacturer.</a:t>
            </a:r>
            <a:endParaRPr lang="en-IN" dirty="0">
              <a:latin typeface="Abadi" panose="020B0604020104020204" pitchFamily="34" charset="0"/>
            </a:endParaRPr>
          </a:p>
        </p:txBody>
      </p:sp>
      <p:pic>
        <p:nvPicPr>
          <p:cNvPr id="4" name="Picture 3">
            <a:extLst>
              <a:ext uri="{FF2B5EF4-FFF2-40B4-BE49-F238E27FC236}">
                <a16:creationId xmlns:a16="http://schemas.microsoft.com/office/drawing/2014/main" id="{A7B116FD-5EB7-427F-BD4F-F7963B4FEB40}"/>
              </a:ext>
            </a:extLst>
          </p:cNvPr>
          <p:cNvPicPr>
            <a:picLocks noChangeAspect="1"/>
          </p:cNvPicPr>
          <p:nvPr/>
        </p:nvPicPr>
        <p:blipFill>
          <a:blip r:embed="rId2"/>
          <a:stretch>
            <a:fillRect/>
          </a:stretch>
        </p:blipFill>
        <p:spPr>
          <a:xfrm>
            <a:off x="1237129" y="677724"/>
            <a:ext cx="9233560" cy="5193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5695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A1358D-8947-4E17-B111-EFF1C56ABB18}"/>
              </a:ext>
            </a:extLst>
          </p:cNvPr>
          <p:cNvSpPr txBox="1"/>
          <p:nvPr/>
        </p:nvSpPr>
        <p:spPr>
          <a:xfrm>
            <a:off x="620805" y="250576"/>
            <a:ext cx="6100482" cy="830997"/>
          </a:xfrm>
          <a:prstGeom prst="rect">
            <a:avLst/>
          </a:prstGeom>
          <a:noFill/>
        </p:spPr>
        <p:txBody>
          <a:bodyPr wrap="square">
            <a:spAutoFit/>
          </a:bodyPr>
          <a:lstStyle/>
          <a:p>
            <a:r>
              <a:rPr lang="en-US" sz="2400" dirty="0">
                <a:effectLst/>
                <a:latin typeface="Abadi" panose="020B0604020104020204" pitchFamily="34" charset="0"/>
                <a:ea typeface="Calibri" panose="020F0502020204030204" pitchFamily="34" charset="0"/>
              </a:rPr>
              <a:t>Analyzing The losses by the quantity sold, in order to identify the negative trends.</a:t>
            </a:r>
            <a:endParaRPr lang="en-IN" sz="2400" dirty="0">
              <a:latin typeface="Abadi" panose="020B0604020104020204" pitchFamily="34" charset="0"/>
            </a:endParaRPr>
          </a:p>
        </p:txBody>
      </p:sp>
      <p:pic>
        <p:nvPicPr>
          <p:cNvPr id="4" name="Picture 3">
            <a:extLst>
              <a:ext uri="{FF2B5EF4-FFF2-40B4-BE49-F238E27FC236}">
                <a16:creationId xmlns:a16="http://schemas.microsoft.com/office/drawing/2014/main" id="{0FF79EC5-0919-44CD-B4CF-70C16C0005A1}"/>
              </a:ext>
            </a:extLst>
          </p:cNvPr>
          <p:cNvPicPr>
            <a:picLocks noChangeAspect="1"/>
          </p:cNvPicPr>
          <p:nvPr/>
        </p:nvPicPr>
        <p:blipFill>
          <a:blip r:embed="rId2"/>
          <a:stretch>
            <a:fillRect/>
          </a:stretch>
        </p:blipFill>
        <p:spPr>
          <a:xfrm>
            <a:off x="1613648" y="1177676"/>
            <a:ext cx="8435787" cy="4745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7493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6CCBB7-3AED-4CE5-AA73-3E671915B8BE}"/>
              </a:ext>
            </a:extLst>
          </p:cNvPr>
          <p:cNvSpPr txBox="1"/>
          <p:nvPr/>
        </p:nvSpPr>
        <p:spPr>
          <a:xfrm>
            <a:off x="611840" y="501588"/>
            <a:ext cx="8101854" cy="369332"/>
          </a:xfrm>
          <a:prstGeom prst="rect">
            <a:avLst/>
          </a:prstGeom>
          <a:noFill/>
        </p:spPr>
        <p:txBody>
          <a:bodyPr wrap="square">
            <a:spAutoFit/>
          </a:bodyPr>
          <a:lstStyle/>
          <a:p>
            <a:r>
              <a:rPr lang="en-US" sz="1800" dirty="0">
                <a:effectLst/>
                <a:latin typeface="Abadi" panose="020B0604020104020204" pitchFamily="34" charset="0"/>
                <a:ea typeface="Calibri" panose="020F0502020204030204" pitchFamily="34" charset="0"/>
              </a:rPr>
              <a:t>My Complete Tableau Dashboard based on the profits at different variables.</a:t>
            </a:r>
            <a:endParaRPr lang="en-IN" dirty="0">
              <a:latin typeface="Abadi" panose="020B0604020104020204" pitchFamily="34" charset="0"/>
            </a:endParaRPr>
          </a:p>
        </p:txBody>
      </p:sp>
      <p:pic>
        <p:nvPicPr>
          <p:cNvPr id="4" name="Picture 3">
            <a:extLst>
              <a:ext uri="{FF2B5EF4-FFF2-40B4-BE49-F238E27FC236}">
                <a16:creationId xmlns:a16="http://schemas.microsoft.com/office/drawing/2014/main" id="{A467A1F6-4166-4001-A782-CD5F735FAABF}"/>
              </a:ext>
            </a:extLst>
          </p:cNvPr>
          <p:cNvPicPr>
            <a:picLocks noChangeAspect="1"/>
          </p:cNvPicPr>
          <p:nvPr/>
        </p:nvPicPr>
        <p:blipFill>
          <a:blip r:embed="rId2"/>
          <a:stretch>
            <a:fillRect/>
          </a:stretch>
        </p:blipFill>
        <p:spPr>
          <a:xfrm>
            <a:off x="1127311" y="870919"/>
            <a:ext cx="9256659" cy="52068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2261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BD32-EB31-4490-803D-B4308D4A61B2}"/>
              </a:ext>
            </a:extLst>
          </p:cNvPr>
          <p:cNvSpPr txBox="1"/>
          <p:nvPr/>
        </p:nvSpPr>
        <p:spPr>
          <a:xfrm>
            <a:off x="179294" y="340659"/>
            <a:ext cx="11842377" cy="3133487"/>
          </a:xfrm>
          <a:prstGeom prst="rect">
            <a:avLst/>
          </a:prstGeom>
          <a:noFill/>
        </p:spPr>
        <p:txBody>
          <a:bodyPr wrap="square">
            <a:spAutoFit/>
          </a:bodyPr>
          <a:lstStyle/>
          <a:p>
            <a:pPr algn="ctr">
              <a:lnSpc>
                <a:spcPct val="115000"/>
              </a:lnSpc>
              <a:spcAft>
                <a:spcPts val="1000"/>
              </a:spcAft>
            </a:pPr>
            <a:r>
              <a:rPr lang="en-US" sz="3600" u="sng" dirty="0">
                <a:solidFill>
                  <a:srgbClr val="C0504D"/>
                </a:solidFill>
                <a:effectLst/>
                <a:latin typeface="Abadi" panose="020B0604020104020204" pitchFamily="34" charset="0"/>
                <a:ea typeface="Calibri" panose="020F0502020204030204" pitchFamily="34" charset="0"/>
                <a:cs typeface="SimSun" panose="02010600030101010101" pitchFamily="2" charset="-122"/>
              </a:rPr>
              <a:t>REFERENCES</a:t>
            </a:r>
            <a:endParaRPr lang="en-IN" sz="1600" u="sng" dirty="0">
              <a:effectLst/>
              <a:latin typeface="Abadi" panose="020B0604020104020204" pitchFamily="34" charset="0"/>
              <a:ea typeface="Calibri" panose="020F0502020204030204" pitchFamily="34" charset="0"/>
              <a:cs typeface="SimSun" panose="02010600030101010101" pitchFamily="2" charset="-122"/>
            </a:endParaRPr>
          </a:p>
          <a:p>
            <a:pPr marL="342900" lvl="0" indent="-342900" algn="just">
              <a:lnSpc>
                <a:spcPct val="115000"/>
              </a:lnSpc>
              <a:buSzPts val="1200"/>
              <a:buFont typeface="+mj-lt"/>
              <a:buAutoNum type="arabicPeriod"/>
            </a:pPr>
            <a:r>
              <a:rPr lang="en-US" sz="1800" dirty="0">
                <a:effectLst/>
                <a:latin typeface="Abadi" panose="020B0604020104020204" pitchFamily="34" charset="0"/>
                <a:ea typeface="Calibri" panose="020F0502020204030204" pitchFamily="34" charset="0"/>
                <a:cs typeface="SimSun" panose="02010600030101010101" pitchFamily="2" charset="-122"/>
              </a:rPr>
              <a:t>For Definitions: </a:t>
            </a:r>
            <a:r>
              <a:rPr lang="en-US" sz="1800" u="sng" dirty="0">
                <a:solidFill>
                  <a:srgbClr val="3366FF"/>
                </a:solidFill>
                <a:effectLst/>
                <a:latin typeface="Abadi" panose="020B0604020104020204" pitchFamily="34" charset="0"/>
                <a:ea typeface="Calibri" panose="020F0502020204030204" pitchFamily="34" charset="0"/>
                <a:cs typeface="SimSun" panose="02010600030101010101" pitchFamily="2" charset="-122"/>
                <a:hlinkClick r:id="rId2">
                  <a:extLst>
                    <a:ext uri="{A12FA001-AC4F-418D-AE19-62706E023703}">
                      <ahyp:hlinkClr xmlns:ahyp="http://schemas.microsoft.com/office/drawing/2018/hyperlinkcolor" val="tx"/>
                    </a:ext>
                  </a:extLst>
                </a:hlinkClick>
              </a:rPr>
              <a:t>https://www.google.co.in/</a:t>
            </a:r>
            <a:r>
              <a:rPr lang="en-US" sz="1800" dirty="0">
                <a:solidFill>
                  <a:srgbClr val="3366FF"/>
                </a:solidFill>
                <a:effectLst/>
                <a:latin typeface="Abadi" panose="020B0604020104020204" pitchFamily="34" charset="0"/>
                <a:ea typeface="Calibri" panose="020F0502020204030204" pitchFamily="34" charset="0"/>
                <a:cs typeface="SimSun" panose="02010600030101010101" pitchFamily="2" charset="-122"/>
              </a:rPr>
              <a:t> </a:t>
            </a:r>
            <a:endParaRPr lang="en-IN" sz="1600" dirty="0">
              <a:solidFill>
                <a:srgbClr val="3366FF"/>
              </a:solidFill>
              <a:effectLst/>
              <a:latin typeface="Abadi" panose="020B0604020104020204" pitchFamily="34" charset="0"/>
              <a:ea typeface="Calibri" panose="020F0502020204030204" pitchFamily="34" charset="0"/>
              <a:cs typeface="SimSun" panose="02010600030101010101" pitchFamily="2" charset="-122"/>
            </a:endParaRPr>
          </a:p>
          <a:p>
            <a:pPr marL="342900" lvl="0" indent="-342900" algn="just">
              <a:lnSpc>
                <a:spcPct val="115000"/>
              </a:lnSpc>
              <a:buSzPts val="1200"/>
              <a:buFont typeface="+mj-lt"/>
              <a:buAutoNum type="arabicPeriod"/>
            </a:pPr>
            <a:r>
              <a:rPr lang="en-US" sz="1800" dirty="0">
                <a:effectLst/>
                <a:latin typeface="Abadi" panose="020B0604020104020204" pitchFamily="34" charset="0"/>
                <a:ea typeface="Calibri" panose="020F0502020204030204" pitchFamily="34" charset="0"/>
                <a:cs typeface="SimSun" panose="02010600030101010101" pitchFamily="2" charset="-122"/>
              </a:rPr>
              <a:t>Linear Regression Analysis: </a:t>
            </a:r>
            <a:r>
              <a:rPr lang="en-US" sz="1800" u="sng" dirty="0">
                <a:solidFill>
                  <a:srgbClr val="3366FF"/>
                </a:solidFill>
                <a:effectLst/>
                <a:latin typeface="Abadi" panose="020B0604020104020204" pitchFamily="34" charset="0"/>
                <a:ea typeface="Calibri" panose="020F0502020204030204" pitchFamily="34" charset="0"/>
                <a:cs typeface="SimSun" panose="02010600030101010101" pitchFamily="2" charset="-122"/>
                <a:hlinkClick r:id="rId3">
                  <a:extLst>
                    <a:ext uri="{A12FA001-AC4F-418D-AE19-62706E023703}">
                      <ahyp:hlinkClr xmlns:ahyp="http://schemas.microsoft.com/office/drawing/2018/hyperlinkcolor" val="tx"/>
                    </a:ext>
                  </a:extLst>
                </a:hlinkClick>
              </a:rPr>
              <a:t>https://www.ablebits.com/office-addins-blog/linear-regression-analysis-excel/</a:t>
            </a:r>
            <a:endParaRPr lang="en-IN" sz="1600" dirty="0">
              <a:solidFill>
                <a:srgbClr val="3366FF"/>
              </a:solidFill>
              <a:effectLst/>
              <a:latin typeface="Abadi" panose="020B0604020104020204" pitchFamily="34" charset="0"/>
              <a:ea typeface="Calibri" panose="020F0502020204030204" pitchFamily="34" charset="0"/>
              <a:cs typeface="SimSun" panose="02010600030101010101" pitchFamily="2" charset="-122"/>
            </a:endParaRPr>
          </a:p>
          <a:p>
            <a:pPr marL="342900" lvl="0" indent="-342900" algn="just">
              <a:lnSpc>
                <a:spcPct val="115000"/>
              </a:lnSpc>
              <a:spcAft>
                <a:spcPts val="1000"/>
              </a:spcAft>
              <a:buSzPts val="1200"/>
              <a:buFont typeface="+mj-lt"/>
              <a:buAutoNum type="arabicPeriod"/>
            </a:pPr>
            <a:r>
              <a:rPr lang="en-US" sz="1800" dirty="0">
                <a:effectLst/>
                <a:latin typeface="Abadi" panose="020B0604020104020204" pitchFamily="34" charset="0"/>
                <a:ea typeface="Calibri" panose="020F0502020204030204" pitchFamily="34" charset="0"/>
                <a:cs typeface="SimSun" panose="02010600030101010101" pitchFamily="2" charset="-122"/>
              </a:rPr>
              <a:t>For SPSS and Tableau logo and images: </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marL="457200" algn="just">
              <a:lnSpc>
                <a:spcPct val="115000"/>
              </a:lnSpc>
              <a:spcAft>
                <a:spcPts val="1000"/>
              </a:spcAft>
            </a:pPr>
            <a:r>
              <a:rPr lang="en-US" sz="1800" u="sng" dirty="0">
                <a:solidFill>
                  <a:srgbClr val="3366FF"/>
                </a:solidFill>
                <a:effectLst/>
                <a:latin typeface="Abadi" panose="020B0604020104020204" pitchFamily="34" charset="0"/>
                <a:ea typeface="Calibri" panose="020F0502020204030204" pitchFamily="34" charset="0"/>
                <a:cs typeface="SimSun" panose="02010600030101010101" pitchFamily="2" charset="-122"/>
                <a:hlinkClick r:id="rId4">
                  <a:extLst>
                    <a:ext uri="{A12FA001-AC4F-418D-AE19-62706E023703}">
                      <ahyp:hlinkClr xmlns:ahyp="http://schemas.microsoft.com/office/drawing/2018/hyperlinkcolor" val="tx"/>
                    </a:ext>
                  </a:extLst>
                </a:hlinkClick>
              </a:rPr>
              <a:t>https://encryptedtbn0.gstatic.com/images?q=tbn:ANd9GcRavpMM7lvi8KVED8MYbTiiYdioYpiUzSvTRw&amp;usqp=CAU</a:t>
            </a:r>
            <a:endParaRPr lang="en-IN" sz="1600" dirty="0">
              <a:solidFill>
                <a:srgbClr val="3366FF"/>
              </a:solidFill>
              <a:effectLst/>
              <a:latin typeface="Abadi" panose="020B0604020104020204" pitchFamily="34" charset="0"/>
              <a:ea typeface="Calibri" panose="020F0502020204030204" pitchFamily="34" charset="0"/>
              <a:cs typeface="SimSun" panose="02010600030101010101" pitchFamily="2" charset="-122"/>
            </a:endParaRPr>
          </a:p>
          <a:p>
            <a:pPr marL="457200" algn="just">
              <a:lnSpc>
                <a:spcPct val="115000"/>
              </a:lnSpc>
              <a:spcAft>
                <a:spcPts val="1000"/>
              </a:spcAft>
            </a:pPr>
            <a:r>
              <a:rPr lang="en-US" sz="1800" u="sng" dirty="0">
                <a:solidFill>
                  <a:srgbClr val="3366FF"/>
                </a:solidFill>
                <a:effectLst/>
                <a:latin typeface="Abadi" panose="020B0604020104020204" pitchFamily="34" charset="0"/>
                <a:ea typeface="Calibri" panose="020F0502020204030204" pitchFamily="34" charset="0"/>
                <a:cs typeface="SimSun" panose="02010600030101010101" pitchFamily="2" charset="-122"/>
                <a:hlinkClick r:id="rId5">
                  <a:extLst>
                    <a:ext uri="{A12FA001-AC4F-418D-AE19-62706E023703}">
                      <ahyp:hlinkClr xmlns:ahyp="http://schemas.microsoft.com/office/drawing/2018/hyperlinkcolor" val="tx"/>
                    </a:ext>
                  </a:extLst>
                </a:hlinkClick>
              </a:rPr>
              <a:t>https://sybyl.com/wp-content/uploads/2019/11/Tableau-Logo-for-website.jpg</a:t>
            </a:r>
            <a:endParaRPr lang="en-IN" sz="1600" dirty="0">
              <a:solidFill>
                <a:srgbClr val="3366FF"/>
              </a:solidFill>
              <a:effectLst/>
              <a:latin typeface="Abadi" panose="020B0604020104020204" pitchFamily="34" charset="0"/>
              <a:ea typeface="Calibri" panose="020F0502020204030204" pitchFamily="34" charset="0"/>
              <a:cs typeface="SimSun" panose="02010600030101010101" pitchFamily="2" charset="-122"/>
            </a:endParaRPr>
          </a:p>
          <a:p>
            <a:pPr marL="457200" algn="just">
              <a:lnSpc>
                <a:spcPct val="115000"/>
              </a:lnSpc>
              <a:spcAft>
                <a:spcPts val="1000"/>
              </a:spcAft>
            </a:pPr>
            <a:r>
              <a:rPr lang="en-US" sz="1800" u="sng" dirty="0">
                <a:solidFill>
                  <a:srgbClr val="3366FF"/>
                </a:solidFill>
                <a:effectLst/>
                <a:latin typeface="Abadi" panose="020B0604020104020204" pitchFamily="34" charset="0"/>
                <a:ea typeface="Calibri" panose="020F0502020204030204" pitchFamily="34" charset="0"/>
                <a:cs typeface="SimSun" panose="02010600030101010101" pitchFamily="2" charset="-122"/>
                <a:hlinkClick r:id="rId6">
                  <a:extLst>
                    <a:ext uri="{A12FA001-AC4F-418D-AE19-62706E023703}">
                      <ahyp:hlinkClr xmlns:ahyp="http://schemas.microsoft.com/office/drawing/2018/hyperlinkcolor" val="tx"/>
                    </a:ext>
                  </a:extLst>
                </a:hlinkClick>
              </a:rPr>
              <a:t>https://medium.com/@maithilijoshi6/a-comparison-between-linear-and-logistic-regression-8aea40867e2d</a:t>
            </a:r>
            <a:endParaRPr lang="en-IN" sz="1600" dirty="0">
              <a:solidFill>
                <a:srgbClr val="3366FF"/>
              </a:solidFill>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3846687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985650-E48C-473F-84B0-50EAE326E5D2}"/>
              </a:ext>
            </a:extLst>
          </p:cNvPr>
          <p:cNvSpPr txBox="1"/>
          <p:nvPr/>
        </p:nvSpPr>
        <p:spPr>
          <a:xfrm>
            <a:off x="322729" y="331695"/>
            <a:ext cx="9870142" cy="2062103"/>
          </a:xfrm>
          <a:prstGeom prst="rect">
            <a:avLst/>
          </a:prstGeom>
          <a:noFill/>
        </p:spPr>
        <p:txBody>
          <a:bodyPr wrap="square">
            <a:spAutoFit/>
          </a:bodyPr>
          <a:lstStyle/>
          <a:p>
            <a:r>
              <a:rPr lang="en-IN" sz="8000" dirty="0"/>
              <a:t>THANKYOU </a:t>
            </a:r>
            <a:br>
              <a:rPr lang="en-IN" dirty="0"/>
            </a:br>
            <a:r>
              <a:rPr lang="en-IN" dirty="0"/>
              <a:t>											</a:t>
            </a:r>
            <a:r>
              <a:rPr lang="en-IN" sz="4800" dirty="0"/>
              <a:t> - </a:t>
            </a:r>
            <a:r>
              <a:rPr lang="en-IN" sz="3600" dirty="0"/>
              <a:t>TEAM INFERNO</a:t>
            </a:r>
            <a:endParaRPr lang="en-IN" dirty="0"/>
          </a:p>
        </p:txBody>
      </p:sp>
      <p:pic>
        <p:nvPicPr>
          <p:cNvPr id="4" name="Picture 2" descr="Business Thank-You Letter Examples">
            <a:extLst>
              <a:ext uri="{FF2B5EF4-FFF2-40B4-BE49-F238E27FC236}">
                <a16:creationId xmlns:a16="http://schemas.microsoft.com/office/drawing/2014/main" id="{1CBADC20-2E6B-4240-A09C-DD926C18B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2461371"/>
            <a:ext cx="4410636" cy="33037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0" name="Picture 2" descr="Covid-19 Effect: Namaste, India! | Deccan Herald">
            <a:extLst>
              <a:ext uri="{FF2B5EF4-FFF2-40B4-BE49-F238E27FC236}">
                <a16:creationId xmlns:a16="http://schemas.microsoft.com/office/drawing/2014/main" id="{B5FD77F0-7F9A-495B-B533-100C5671B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262" y="2592283"/>
            <a:ext cx="5090832" cy="31728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567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77EB3F-FC68-4E12-BDF1-8219E9B500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7078" y="144513"/>
            <a:ext cx="4419599" cy="248744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a16="http://schemas.microsoft.com/office/drawing/2014/main" id="{6B8C4C18-9663-4EB9-B2B8-99B3F6B6E29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607" y="2770092"/>
            <a:ext cx="5958334" cy="33534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1477BF8-5A2A-4D6D-A081-37FEE6EF52B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1058" y="2770093"/>
            <a:ext cx="5958335" cy="335347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727E8CF-FE0B-4AC8-93AE-5D092149EB16}"/>
              </a:ext>
            </a:extLst>
          </p:cNvPr>
          <p:cNvSpPr txBox="1"/>
          <p:nvPr/>
        </p:nvSpPr>
        <p:spPr>
          <a:xfrm>
            <a:off x="378758" y="909961"/>
            <a:ext cx="5825618" cy="956544"/>
          </a:xfrm>
          <a:prstGeom prst="rect">
            <a:avLst/>
          </a:prstGeom>
          <a:noFill/>
        </p:spPr>
        <p:txBody>
          <a:bodyPr wrap="square">
            <a:spAutoFit/>
          </a:bodyPr>
          <a:lstStyle/>
          <a:p>
            <a:pPr algn="just">
              <a:lnSpc>
                <a:spcPct val="150000"/>
              </a:lnSpc>
              <a:spcAft>
                <a:spcPts val="600"/>
              </a:spcAft>
            </a:pPr>
            <a:r>
              <a:rPr lang="en-US" sz="18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Import the dataset into the IBM SPSS Statistics 26.</a:t>
            </a:r>
          </a:p>
          <a:p>
            <a:pPr algn="just">
              <a:lnSpc>
                <a:spcPct val="150000"/>
              </a:lnSpc>
              <a:spcAft>
                <a:spcPts val="600"/>
              </a:spcAft>
            </a:pPr>
            <a:r>
              <a:rPr lang="en-US"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We observe the data view and the variable view</a:t>
            </a:r>
            <a:endParaRPr lang="en-IN" sz="16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114220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BA8C02-C7FC-4B41-9D56-50BA201F37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32690"/>
            <a:ext cx="5935980" cy="333756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7C4BE5A8-3A98-4EF1-B752-577AB85AC1F0}"/>
              </a:ext>
            </a:extLst>
          </p:cNvPr>
          <p:cNvSpPr txBox="1"/>
          <p:nvPr/>
        </p:nvSpPr>
        <p:spPr>
          <a:xfrm>
            <a:off x="-313764" y="419603"/>
            <a:ext cx="6149788" cy="5563318"/>
          </a:xfrm>
          <a:prstGeom prst="rect">
            <a:avLst/>
          </a:prstGeom>
          <a:noFill/>
        </p:spPr>
        <p:txBody>
          <a:bodyPr wrap="square">
            <a:spAutoFit/>
          </a:bodyPr>
          <a:lstStyle/>
          <a:p>
            <a:pPr marL="457200" algn="just">
              <a:lnSpc>
                <a:spcPct val="150000"/>
              </a:lnSpc>
              <a:spcAft>
                <a:spcPts val="600"/>
              </a:spcAft>
            </a:pPr>
            <a:r>
              <a:rPr lang="en-US" sz="18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Descriptive Statistics in order to observe the complete analysis of the given dataset. It also helps in finding if the variables have a set of missing values or not.</a:t>
            </a:r>
          </a:p>
          <a:p>
            <a:pPr marL="457200" algn="just">
              <a:lnSpc>
                <a:spcPct val="150000"/>
              </a:lnSpc>
              <a:spcAft>
                <a:spcPts val="600"/>
              </a:spcAft>
            </a:pPr>
            <a:r>
              <a:rPr lang="en-US" b="0" i="0" dirty="0">
                <a:solidFill>
                  <a:srgbClr val="111111"/>
                </a:solidFill>
                <a:effectLst>
                  <a:outerShdw blurRad="38100" dist="38100" dir="2700000" algn="tl">
                    <a:srgbClr val="000000">
                      <a:alpha val="43137"/>
                    </a:srgbClr>
                  </a:outerShdw>
                </a:effectLst>
                <a:latin typeface="Abadi" panose="020B0604020104020204" pitchFamily="34" charset="0"/>
              </a:rPr>
              <a:t>Descriptive statistics are brief descriptive coefficients that summarize a given data set, which can be either a representation of the entire population or a sample of a population. Descriptive statistics are broken down into measures of central tendency and measures of variability (spread). Measures of central tendency include the mean, median, and mode, while measures of variability include standard deviation, variance, minimum and maximum variables.</a:t>
            </a:r>
            <a:endParaRPr lang="en-US" sz="18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a:p>
            <a:pPr marL="457200" algn="just">
              <a:lnSpc>
                <a:spcPct val="150000"/>
              </a:lnSpc>
              <a:spcAft>
                <a:spcPts val="600"/>
              </a:spcAft>
            </a:pPr>
            <a:endParaRPr lang="en-IN" sz="16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4119355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5E492-1B31-4556-BF50-833843B58F5B}"/>
              </a:ext>
            </a:extLst>
          </p:cNvPr>
          <p:cNvSpPr txBox="1"/>
          <p:nvPr/>
        </p:nvSpPr>
        <p:spPr>
          <a:xfrm>
            <a:off x="-257736" y="-75865"/>
            <a:ext cx="6936441" cy="1294393"/>
          </a:xfrm>
          <a:prstGeom prst="rect">
            <a:avLst/>
          </a:prstGeom>
          <a:noFill/>
        </p:spPr>
        <p:txBody>
          <a:bodyPr wrap="square">
            <a:spAutoFit/>
          </a:bodyPr>
          <a:lstStyle/>
          <a:p>
            <a:pPr marL="457200" algn="just">
              <a:lnSpc>
                <a:spcPct val="150000"/>
              </a:lnSpc>
              <a:spcAft>
                <a:spcPts val="600"/>
              </a:spcAft>
            </a:pPr>
            <a:r>
              <a:rPr lang="en-US" sz="1800" dirty="0">
                <a:effectLst/>
                <a:latin typeface="Times New Roman" panose="02020603050405020304" pitchFamily="18" charset="0"/>
                <a:ea typeface="Calibri" panose="020F0502020204030204" pitchFamily="34" charset="0"/>
                <a:cs typeface="SimSun" panose="02010600030101010101" pitchFamily="2" charset="-122"/>
              </a:rPr>
              <a:t>Since we identify that the reviews column consists of missing values, we perform data cleaning by replacing the missing values by the mean of all the values consisting in the reviews column.</a:t>
            </a:r>
            <a:endParaRPr lang="en-IN" sz="1600" dirty="0">
              <a:effectLst/>
              <a:latin typeface="Calibri" panose="020F050202020403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5855B008-BAC4-4784-80D9-79E12E2168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5258" y="1218528"/>
            <a:ext cx="8691283" cy="489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120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F4AC98-5E47-4338-ACC9-1945D07364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30" y="2124635"/>
            <a:ext cx="5977398" cy="336084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78B54AB8-4A05-427C-B945-251E0EF2BD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1773" y="2124635"/>
            <a:ext cx="5941561" cy="33406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7E507F3-4284-4EC1-A8C6-C71B289542DF}"/>
              </a:ext>
            </a:extLst>
          </p:cNvPr>
          <p:cNvSpPr txBox="1"/>
          <p:nvPr/>
        </p:nvSpPr>
        <p:spPr>
          <a:xfrm>
            <a:off x="1638480" y="270942"/>
            <a:ext cx="8677836" cy="1474571"/>
          </a:xfrm>
          <a:prstGeom prst="rect">
            <a:avLst/>
          </a:prstGeom>
          <a:noFill/>
        </p:spPr>
        <p:txBody>
          <a:bodyPr wrap="square">
            <a:spAutoFit/>
          </a:bodyPr>
          <a:lstStyle/>
          <a:p>
            <a:pPr>
              <a:lnSpc>
                <a:spcPct val="115000"/>
              </a:lnSpc>
              <a:spcAft>
                <a:spcPts val="1000"/>
              </a:spcAft>
            </a:pPr>
            <a:r>
              <a:rPr lang="en-US" sz="1800" dirty="0">
                <a:solidFill>
                  <a:srgbClr val="262626"/>
                </a:solidFill>
                <a:effectLst/>
                <a:latin typeface="Abadi" panose="020B0604020104020204" pitchFamily="34" charset="0"/>
                <a:ea typeface="Calibri" panose="020F0502020204030204" pitchFamily="34" charset="0"/>
                <a:cs typeface="SimSun" panose="02010600030101010101" pitchFamily="2" charset="-122"/>
              </a:rPr>
              <a:t>Now its time to convert relevant data attributes into nominal values in order to perform regression to identify the correlation between different data fields and their influence in attaining majority of the downloads.</a:t>
            </a:r>
            <a:endParaRPr lang="en-IN" sz="1600" dirty="0">
              <a:effectLst/>
              <a:latin typeface="Abadi" panose="020B0604020104020204" pitchFamily="34" charset="0"/>
              <a:ea typeface="Calibri" panose="020F0502020204030204" pitchFamily="34" charset="0"/>
              <a:cs typeface="SimSun" panose="02010600030101010101" pitchFamily="2" charset="-122"/>
            </a:endParaRPr>
          </a:p>
          <a:p>
            <a:pPr>
              <a:lnSpc>
                <a:spcPct val="115000"/>
              </a:lnSpc>
              <a:spcAft>
                <a:spcPts val="1000"/>
              </a:spcAft>
            </a:pPr>
            <a:r>
              <a:rPr lang="en-US" sz="1800" b="1" dirty="0">
                <a:solidFill>
                  <a:srgbClr val="262626"/>
                </a:solidFill>
                <a:effectLst/>
                <a:latin typeface="Abadi" panose="020B0604020104020204" pitchFamily="34" charset="0"/>
                <a:ea typeface="Calibri" panose="020F0502020204030204" pitchFamily="34" charset="0"/>
                <a:cs typeface="SimSun" panose="02010600030101010101" pitchFamily="2" charset="-122"/>
              </a:rPr>
              <a:t>CATEGORY is transformed into a nominal data field by Automatic Recode function</a:t>
            </a:r>
            <a:endParaRPr lang="en-IN" sz="1600" dirty="0">
              <a:effectLst/>
              <a:latin typeface="Abadi" panose="020B060402010402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100644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0E8E2-890A-4F31-BE76-F86A15394B6C}"/>
              </a:ext>
            </a:extLst>
          </p:cNvPr>
          <p:cNvSpPr txBox="1"/>
          <p:nvPr/>
        </p:nvSpPr>
        <p:spPr>
          <a:xfrm>
            <a:off x="1284194" y="254984"/>
            <a:ext cx="8819029" cy="915764"/>
          </a:xfrm>
          <a:prstGeom prst="rect">
            <a:avLst/>
          </a:prstGeom>
          <a:noFill/>
        </p:spPr>
        <p:txBody>
          <a:bodyPr wrap="square">
            <a:spAutoFit/>
          </a:bodyPr>
          <a:lstStyle/>
          <a:p>
            <a:pPr>
              <a:lnSpc>
                <a:spcPct val="115000"/>
              </a:lnSpc>
              <a:spcAft>
                <a:spcPts val="1000"/>
              </a:spcAft>
            </a:pPr>
            <a:r>
              <a:rPr lang="en-US" sz="2400" b="1" dirty="0">
                <a:solidFill>
                  <a:srgbClr val="262626"/>
                </a:solidFill>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rPr>
              <a:t>Content Rating is transformed into a nominal data field by Automatic Recode function</a:t>
            </a:r>
            <a:endParaRPr lang="en-IN" sz="2000" dirty="0">
              <a:effectLst>
                <a:outerShdw blurRad="38100" dist="38100" dir="2700000" algn="tl">
                  <a:srgbClr val="000000">
                    <a:alpha val="43137"/>
                  </a:srgbClr>
                </a:outerShdw>
              </a:effectLst>
              <a:latin typeface="Abadi" panose="020B0604020104020204" pitchFamily="34" charset="0"/>
              <a:ea typeface="Calibri" panose="020F0502020204030204" pitchFamily="34" charset="0"/>
              <a:cs typeface="SimSun" panose="02010600030101010101" pitchFamily="2" charset="-122"/>
            </a:endParaRPr>
          </a:p>
        </p:txBody>
      </p:sp>
      <p:pic>
        <p:nvPicPr>
          <p:cNvPr id="4" name="Picture 3">
            <a:extLst>
              <a:ext uri="{FF2B5EF4-FFF2-40B4-BE49-F238E27FC236}">
                <a16:creationId xmlns:a16="http://schemas.microsoft.com/office/drawing/2014/main" id="{233AF343-FDBB-48D8-A44F-ADEA7F55B7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 y="1365773"/>
            <a:ext cx="5935980" cy="333756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4333B7A-E055-4F3D-8FEE-C499286A68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6010" y="1365773"/>
            <a:ext cx="5935980" cy="33375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063377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146</TotalTime>
  <Words>2873</Words>
  <Application>Microsoft Office PowerPoint</Application>
  <PresentationFormat>Widescreen</PresentationFormat>
  <Paragraphs>190</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Gill Sans MT</vt:lpstr>
      <vt:lpstr>Times New Roman</vt:lpstr>
      <vt:lpstr>Gallery</vt:lpstr>
      <vt:lpstr>DATA ANALYTICS TEAM INFERNO DA-14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TEAM INFERNO DA-14</dc:title>
  <dc:creator>Aryan Sid</dc:creator>
  <cp:lastModifiedBy>Aryan Sid</cp:lastModifiedBy>
  <cp:revision>11</cp:revision>
  <dcterms:created xsi:type="dcterms:W3CDTF">2022-06-17T18:14:32Z</dcterms:created>
  <dcterms:modified xsi:type="dcterms:W3CDTF">2022-06-17T20:41:29Z</dcterms:modified>
</cp:coreProperties>
</file>